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19" r:id="rId2"/>
    <p:sldId id="350" r:id="rId3"/>
    <p:sldId id="324" r:id="rId4"/>
    <p:sldId id="355" r:id="rId5"/>
    <p:sldId id="351" r:id="rId6"/>
    <p:sldId id="352" r:id="rId7"/>
    <p:sldId id="353" r:id="rId8"/>
    <p:sldId id="354" r:id="rId9"/>
    <p:sldId id="356" r:id="rId10"/>
    <p:sldId id="342" r:id="rId11"/>
    <p:sldId id="346" r:id="rId12"/>
    <p:sldId id="344" r:id="rId13"/>
    <p:sldId id="337" r:id="rId14"/>
    <p:sldId id="357" r:id="rId15"/>
    <p:sldId id="345" r:id="rId16"/>
    <p:sldId id="349" r:id="rId17"/>
    <p:sldId id="341" r:id="rId18"/>
    <p:sldId id="343" r:id="rId19"/>
    <p:sldId id="348" r:id="rId20"/>
    <p:sldId id="358" r:id="rId21"/>
    <p:sldId id="338" r:id="rId22"/>
    <p:sldId id="317" r:id="rId23"/>
    <p:sldId id="336" r:id="rId24"/>
    <p:sldId id="321" r:id="rId25"/>
    <p:sldId id="330" r:id="rId26"/>
    <p:sldId id="327" r:id="rId27"/>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0B"/>
    <a:srgbClr val="BF2A01"/>
    <a:srgbClr val="FFA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61714" autoAdjust="0"/>
  </p:normalViewPr>
  <p:slideViewPr>
    <p:cSldViewPr>
      <p:cViewPr>
        <p:scale>
          <a:sx n="58" d="100"/>
          <a:sy n="58" d="100"/>
        </p:scale>
        <p:origin x="912" y="-5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F158E317-144C-48E7-B28F-017D9AFF8397}" type="datetimeFigureOut">
              <a:rPr lang="en-GB" smtClean="0"/>
              <a:t>12/04/2016</a:t>
            </a:fld>
            <a:endParaRPr lang="en-GB"/>
          </a:p>
        </p:txBody>
      </p:sp>
      <p:sp>
        <p:nvSpPr>
          <p:cNvPr id="4" name="Footer Placeholder 3"/>
          <p:cNvSpPr>
            <a:spLocks noGrp="1"/>
          </p:cNvSpPr>
          <p:nvPr>
            <p:ph type="ftr" sz="quarter" idx="2"/>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100" y="9409113"/>
            <a:ext cx="2944813" cy="495300"/>
          </a:xfrm>
          <a:prstGeom prst="rect">
            <a:avLst/>
          </a:prstGeom>
        </p:spPr>
        <p:txBody>
          <a:bodyPr vert="horz" lIns="91440" tIns="45720" rIns="91440" bIns="45720" rtlCol="0" anchor="b"/>
          <a:lstStyle>
            <a:lvl1pPr algn="r">
              <a:defRPr sz="1200"/>
            </a:lvl1pPr>
          </a:lstStyle>
          <a:p>
            <a:fld id="{3D36E242-45D2-4D0A-9824-291166F11F19}" type="slidenum">
              <a:rPr lang="en-GB" smtClean="0"/>
              <a:t>‹#›</a:t>
            </a:fld>
            <a:endParaRPr lang="en-GB"/>
          </a:p>
        </p:txBody>
      </p:sp>
    </p:spTree>
    <p:extLst>
      <p:ext uri="{BB962C8B-B14F-4D97-AF65-F5344CB8AC3E}">
        <p14:creationId xmlns:p14="http://schemas.microsoft.com/office/powerpoint/2010/main" val="393219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2656ADF3-B59E-449B-AC2B-3957CFE425AE}" type="datetimeFigureOut">
              <a:rPr lang="en-GB" smtClean="0"/>
              <a:pPr/>
              <a:t>12/04/2016</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78055ADE-B8A9-4A3C-8429-DACEBD80F4DB}" type="slidenum">
              <a:rPr lang="en-GB" smtClean="0"/>
              <a:pPr/>
              <a:t>‹#›</a:t>
            </a:fld>
            <a:endParaRPr lang="en-GB"/>
          </a:p>
        </p:txBody>
      </p:sp>
    </p:spTree>
    <p:extLst>
      <p:ext uri="{BB962C8B-B14F-4D97-AF65-F5344CB8AC3E}">
        <p14:creationId xmlns:p14="http://schemas.microsoft.com/office/powerpoint/2010/main" val="177291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We’ve looked</a:t>
            </a:r>
            <a:r>
              <a:rPr lang="en-GB" baseline="0" dirty="0" smtClean="0"/>
              <a:t> at some good practice around managing and sharing research data and embracing open science. We want to wrap up this session with a few practical aspects that institutions will need to consider when developing their own services or procuring third party services.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a:t>
            </a:fld>
            <a:endParaRPr lang="en-GB"/>
          </a:p>
        </p:txBody>
      </p:sp>
    </p:spTree>
    <p:extLst>
      <p:ext uri="{BB962C8B-B14F-4D97-AF65-F5344CB8AC3E}">
        <p14:creationId xmlns:p14="http://schemas.microsoft.com/office/powerpoint/2010/main" val="29964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Maintaining access to data for as long as necessary (usually 10+ years)</a:t>
            </a:r>
          </a:p>
          <a:p>
            <a:r>
              <a:rPr lang="en-GB" altLang="en-US" dirty="0" smtClean="0"/>
              <a:t>Not just the bits!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Consider </a:t>
            </a:r>
            <a:r>
              <a:rPr lang="en-GB" baseline="0" dirty="0" err="1" smtClean="0"/>
              <a:t>Github</a:t>
            </a:r>
            <a:r>
              <a:rPr lang="en-GB" baseline="0" dirty="0" smtClean="0"/>
              <a:t> for software and code preservation and if software is a big part of the research activity and possibly leading to a sustained tool or service, consider developing a software management plan (SSI work around </a:t>
            </a:r>
            <a:r>
              <a:rPr lang="en-GB" baseline="0" dirty="0" err="1" smtClean="0"/>
              <a:t>DMPonline</a:t>
            </a:r>
            <a:r>
              <a:rPr lang="en-GB"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Also consider how links will be maintained between publications, researchers and data. </a:t>
            </a:r>
            <a:endParaRPr lang="en-GB" dirty="0" smtClean="0"/>
          </a:p>
          <a:p>
            <a:endParaRPr lang="en-GB" altLang="en-US" dirty="0" smtClean="0"/>
          </a:p>
          <a:p>
            <a:endParaRPr lang="en-GB"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FF2A06-F629-48EC-ADB3-77C43F42CD81}" type="slidenum">
              <a:rPr lang="en-GB" altLang="en-US" smtClean="0">
                <a:latin typeface="Calibri" panose="020F0502020204030204" pitchFamily="34" charset="0"/>
              </a:rPr>
              <a:pPr/>
              <a:t>12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0546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smtClean="0"/>
              <a:t>Commercial products starting to emerge</a:t>
            </a:r>
          </a:p>
          <a:p>
            <a:pPr marL="457200" lvl="1" indent="0">
              <a:buNone/>
            </a:pPr>
            <a:r>
              <a:rPr lang="en-GB" dirty="0" err="1" smtClean="0"/>
              <a:t>Archivematica</a:t>
            </a:r>
            <a:endParaRPr lang="en-GB" dirty="0" smtClean="0"/>
          </a:p>
          <a:p>
            <a:pPr marL="457200" lvl="1" indent="0">
              <a:buNone/>
            </a:pPr>
            <a:r>
              <a:rPr lang="en-GB" dirty="0" err="1" smtClean="0"/>
              <a:t>Arkivum</a:t>
            </a:r>
            <a:endParaRPr lang="en-GB" dirty="0" smtClean="0"/>
          </a:p>
          <a:p>
            <a:r>
              <a:rPr lang="en-GB" dirty="0" smtClean="0"/>
              <a:t>Long </a:t>
            </a:r>
            <a:r>
              <a:rPr lang="en-GB" dirty="0" smtClean="0"/>
              <a:t>term – possibly forever (remember the EPSRC example!)</a:t>
            </a:r>
          </a:p>
          <a:p>
            <a:r>
              <a:rPr lang="en-GB" dirty="0" smtClean="0"/>
              <a:t>Not just the bits though – software</a:t>
            </a:r>
            <a:r>
              <a:rPr lang="en-GB" baseline="0" dirty="0" smtClean="0"/>
              <a:t> used to analyse and render data, </a:t>
            </a:r>
            <a:r>
              <a:rPr lang="en-GB" baseline="0" dirty="0" err="1" smtClean="0"/>
              <a:t>algorthims</a:t>
            </a:r>
            <a:r>
              <a:rPr lang="en-GB" baseline="0" dirty="0" smtClean="0"/>
              <a:t> used, all part of research reproducibility</a:t>
            </a:r>
          </a:p>
          <a:p>
            <a:r>
              <a:rPr lang="en-GB" dirty="0" smtClean="0"/>
              <a:t>Competition </a:t>
            </a:r>
            <a:r>
              <a:rPr lang="en-GB" dirty="0" smtClean="0"/>
              <a:t>as more produce emerge – prices</a:t>
            </a:r>
            <a:r>
              <a:rPr lang="en-GB" baseline="0" dirty="0" smtClean="0"/>
              <a:t> can go down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Know what you need before talking</a:t>
            </a:r>
            <a:r>
              <a:rPr lang="en-GB" baseline="0" dirty="0" smtClean="0"/>
              <a:t> to vendors –</a:t>
            </a:r>
            <a:r>
              <a:rPr lang="en-GB" dirty="0" smtClean="0"/>
              <a:t>speed of access to help determine storage options -</a:t>
            </a:r>
            <a:r>
              <a:rPr lang="en-GB" baseline="0" dirty="0" smtClean="0"/>
              <a:t>worth doing your homework</a:t>
            </a:r>
            <a:endParaRPr lang="en-GB" dirty="0" smtClean="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13</a:t>
            </a:fld>
            <a:endParaRPr lang="en-GB"/>
          </a:p>
        </p:txBody>
      </p:sp>
    </p:spTree>
    <p:extLst>
      <p:ext uri="{BB962C8B-B14F-4D97-AF65-F5344CB8AC3E}">
        <p14:creationId xmlns:p14="http://schemas.microsoft.com/office/powerpoint/2010/main" val="172973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Aft>
                <a:spcPts val="1800"/>
              </a:spcAft>
            </a:pPr>
            <a:r>
              <a:rPr lang="en-GB" altLang="en-US" dirty="0" smtClean="0"/>
              <a:t>Data reuse depends upon its ability to be found and understood.</a:t>
            </a:r>
            <a:r>
              <a:rPr lang="en-GB" altLang="en-US" baseline="0" dirty="0" smtClean="0"/>
              <a:t> </a:t>
            </a:r>
          </a:p>
          <a:p>
            <a:pPr eaLnBrk="1" hangingPunct="1">
              <a:spcAft>
                <a:spcPts val="1800"/>
              </a:spcAft>
            </a:pPr>
            <a:r>
              <a:rPr lang="en-GB" altLang="en-US" dirty="0" smtClean="0"/>
              <a:t> </a:t>
            </a:r>
          </a:p>
          <a:p>
            <a:pPr eaLnBrk="1" hangingPunct="1">
              <a:spcAft>
                <a:spcPts val="1800"/>
              </a:spcAft>
            </a:pPr>
            <a:r>
              <a:rPr lang="en-GB" altLang="en-US" dirty="0" smtClean="0"/>
              <a:t>Make sure important information can be captured and reused very early on in the lifecycle, For instance, grant information included in research information systems can be repurposed later in the lifecycle by publications and data repositories and ultimately by national aggregators and funders’ outputs systems. Aim to user metadata</a:t>
            </a:r>
            <a:r>
              <a:rPr lang="en-GB" altLang="en-US" baseline="0" dirty="0" smtClean="0"/>
              <a:t> standards to enable this information to be pushed and pulled between systems. Highlights the importance of applying unique and persistent identifiers Enter one and use many times (CASRAI mantra). Requires adherence to metadata standards and ongoing efforts to enable interoperability among system developers. </a:t>
            </a:r>
          </a:p>
          <a:p>
            <a:pPr eaLnBrk="1" hangingPunct="1">
              <a:spcAft>
                <a:spcPts val="1800"/>
              </a:spcAft>
            </a:pPr>
            <a:endParaRPr lang="en-GB" altLang="en-US" baseline="0" dirty="0" smtClean="0"/>
          </a:p>
          <a:p>
            <a:pPr eaLnBrk="1" hangingPunct="1">
              <a:spcAft>
                <a:spcPts val="1800"/>
              </a:spcAft>
            </a:pPr>
            <a:endParaRPr lang="en-GB" altLang="en-US" dirty="0" smtClean="0"/>
          </a:p>
          <a:p>
            <a:pPr eaLnBrk="1" hangingPunct="1">
              <a:spcAft>
                <a:spcPts val="1800"/>
              </a:spcAft>
            </a:pPr>
            <a:r>
              <a:rPr lang="en-GB" altLang="en-US" dirty="0" smtClean="0"/>
              <a:t>Once data has been accessioned into an internal</a:t>
            </a:r>
            <a:r>
              <a:rPr lang="en-GB" altLang="en-US" baseline="0" dirty="0" smtClean="0"/>
              <a:t> or external data repository</a:t>
            </a:r>
            <a:r>
              <a:rPr lang="en-GB" altLang="en-US" dirty="0" smtClean="0"/>
              <a:t>, how will usage be monitored? How will you be able to track usage in external systems? </a:t>
            </a:r>
          </a:p>
          <a:p>
            <a:pPr eaLnBrk="1" hangingPunct="1">
              <a:spcAft>
                <a:spcPts val="1800"/>
              </a:spcAft>
            </a:pPr>
            <a:r>
              <a:rPr lang="en-GB" altLang="en-US" dirty="0" smtClean="0"/>
              <a:t>For either internal or external systems, usage will need to be defined as well (download, citation, other?) Most likely monitoring will be automatically handled so this again draws us back to the importance of applying unique and persistent identifiers to research outputs and recommending a preferred citation for datasets. This will make tracking much easier and reporting more straightforward (e.g., for specific funders, for specific researchers, for specific projects)</a:t>
            </a:r>
          </a:p>
          <a:p>
            <a:pPr eaLnBrk="1" hangingPunct="1">
              <a:spcAft>
                <a:spcPts val="1800"/>
              </a:spcAft>
            </a:pPr>
            <a:endParaRPr lang="en-GB" altLang="en-US" dirty="0" smtClean="0"/>
          </a:p>
          <a:p>
            <a:pPr eaLnBrk="1" hangingPunct="1">
              <a:spcAft>
                <a:spcPts val="1800"/>
              </a:spcAft>
            </a:pPr>
            <a:r>
              <a:rPr lang="en-GB" altLang="en-US" dirty="0" smtClean="0"/>
              <a:t>If monitoring usage, will you use these to help reappraise data? Reuse metrics in one discipline may be far greater than for others so may not be able to have a one size fits all (relate metrics to discipline specific norms)</a:t>
            </a:r>
          </a:p>
          <a:p>
            <a:pPr eaLnBrk="1" hangingPunct="1">
              <a:spcAft>
                <a:spcPts val="1800"/>
              </a:spcAft>
            </a:pPr>
            <a:endParaRPr lang="en-GB" altLang="en-US" dirty="0" smtClean="0"/>
          </a:p>
          <a:p>
            <a:pPr eaLnBrk="1" hangingPunct="1">
              <a:spcAft>
                <a:spcPts val="1800"/>
              </a:spcAft>
            </a:pPr>
            <a:r>
              <a:rPr lang="en-GB" altLang="en-US" dirty="0" smtClean="0"/>
              <a:t>If the institution is the owner of the data (be clear on this in your policies!), you may not need to inform anyone else of any future decisions around retention. However, it could be good practice to notify content creators of any decisions to remove data from preservation storage so that they may find alternative storage options. Many researchers build upon work for their entire careers so even if it isn’t being widely used by others, it will be of immense importance to their careers. </a:t>
            </a:r>
          </a:p>
          <a:p>
            <a:pPr eaLnBrk="1" hangingPunct="1">
              <a:spcAft>
                <a:spcPts val="1800"/>
              </a:spcAft>
            </a:pPr>
            <a:endParaRPr lang="en-GB" altLang="en-US" dirty="0" smtClean="0"/>
          </a:p>
          <a:p>
            <a:pPr eaLnBrk="1" hangingPunct="1">
              <a:spcAft>
                <a:spcPts val="1800"/>
              </a:spcAft>
            </a:pPr>
            <a:r>
              <a:rPr lang="en-GB" altLang="en-US" dirty="0" smtClean="0"/>
              <a:t>Also consider how you might handle staff moving to new institutions. They may want to take their data. If the institution owns the data and wishes to retain it, this is where ORCIDs can be incredibly useful. Authors can remain linked to outputs even if their location of work changes. Again, this highlights the value in using standard identifiers. </a:t>
            </a:r>
          </a:p>
          <a:p>
            <a:pPr eaLnBrk="1" hangingPunct="1">
              <a:spcAft>
                <a:spcPts val="1800"/>
              </a:spcAft>
            </a:pPr>
            <a:endParaRPr lang="en-GB" altLang="en-US" dirty="0" smtClean="0"/>
          </a:p>
          <a:p>
            <a:pPr eaLnBrk="1" hangingPunct="1">
              <a:spcAft>
                <a:spcPts val="1800"/>
              </a:spcAft>
            </a:pPr>
            <a:endParaRPr lang="en-GB" altLang="en-US" dirty="0" smtClean="0"/>
          </a:p>
          <a:p>
            <a:pPr eaLnBrk="1" hangingPunct="1">
              <a:spcAft>
                <a:spcPts val="1800"/>
              </a:spcAft>
            </a:pPr>
            <a:endParaRPr lang="en-GB" altLang="en-US" dirty="0" smtClean="0"/>
          </a:p>
          <a:p>
            <a:pPr eaLnBrk="1" hangingPunct="1">
              <a:spcBef>
                <a:spcPct val="0"/>
              </a:spcBef>
            </a:pPr>
            <a:endParaRPr lang="en-GB"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B074B1-9984-459A-9701-0B1E1E95CBB3}" type="slidenum">
              <a:rPr lang="en-GB" altLang="en-US" smtClean="0">
                <a:latin typeface="Calibri" panose="020F0502020204030204" pitchFamily="34" charset="0"/>
              </a:rPr>
              <a:pPr/>
              <a:t>15</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6590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To give your data the best chance</a:t>
            </a:r>
            <a:r>
              <a:rPr lang="en-GB" altLang="en-US" baseline="0" dirty="0" smtClean="0"/>
              <a:t> of being reused, make sure potential </a:t>
            </a:r>
            <a:r>
              <a:rPr lang="en-GB" altLang="en-US" baseline="0" dirty="0" err="1" smtClean="0"/>
              <a:t>reusers</a:t>
            </a:r>
            <a:r>
              <a:rPr lang="en-GB" altLang="en-US" baseline="0" dirty="0" smtClean="0"/>
              <a:t> can understand it. U</a:t>
            </a:r>
            <a:r>
              <a:rPr lang="en-GB" altLang="en-US" dirty="0" smtClean="0"/>
              <a:t>se </a:t>
            </a:r>
            <a:r>
              <a:rPr lang="en-GB" altLang="en-US" dirty="0" smtClean="0"/>
              <a:t>an existing standard whenever possible (almost always!)</a:t>
            </a:r>
          </a:p>
          <a:p>
            <a:endParaRPr lang="en-GB" altLang="en-US" dirty="0" smtClean="0"/>
          </a:p>
          <a:p>
            <a:r>
              <a:rPr lang="en-GB" altLang="en-US" dirty="0" smtClean="0"/>
              <a:t>DCC’s metadata catalogue can help you find discipline</a:t>
            </a:r>
            <a:r>
              <a:rPr lang="en-GB" altLang="en-US" baseline="0" dirty="0" smtClean="0"/>
              <a:t> specific standards to use. But remember that </a:t>
            </a:r>
            <a:r>
              <a:rPr lang="en-GB" altLang="en-US" baseline="0" dirty="0" err="1" smtClean="0"/>
              <a:t>interdisciplinarity</a:t>
            </a:r>
            <a:r>
              <a:rPr lang="en-GB" altLang="en-US" baseline="0" dirty="0" smtClean="0"/>
              <a:t> is a key objective for many institutions and funders are also very keen on this aspect. So, in addition to using disciplinary standards for describing data, consider any information that might be needed for other communities to make sense of the data. </a:t>
            </a:r>
          </a:p>
          <a:p>
            <a:endParaRPr lang="en-GB" altLang="en-US" baseline="0" dirty="0" smtClean="0"/>
          </a:p>
          <a:p>
            <a:r>
              <a:rPr lang="en-GB" altLang="en-US" baseline="0" dirty="0" smtClean="0"/>
              <a:t>Supporting researchers to develop lay summaries is a great idea. Not only will this help to make their data clear to potential </a:t>
            </a:r>
            <a:r>
              <a:rPr lang="en-GB" altLang="en-US" baseline="0" dirty="0" err="1" smtClean="0"/>
              <a:t>reusers</a:t>
            </a:r>
            <a:r>
              <a:rPr lang="en-GB" altLang="en-US" baseline="0" dirty="0" smtClean="0"/>
              <a:t> from any discipline, a lay summary is also great to provide to your institution’s communication team for engaging with policy makers and the media. </a:t>
            </a: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9AA634-F14D-4D23-8CA5-476B76CB4A84}" type="slidenum">
              <a:rPr lang="en-GB" altLang="en-US" smtClean="0">
                <a:latin typeface="Calibri" panose="020F0502020204030204" pitchFamily="34" charset="0"/>
              </a:rPr>
              <a:pPr/>
              <a:t>16</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95268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 data that can be found and accessed using web interface</a:t>
            </a:r>
            <a:r>
              <a:rPr lang="en-GB" baseline="0" dirty="0" smtClean="0"/>
              <a:t> will not require any additional manual effort in most cases. However, for any retained data that is sensitive – either for commercial reasons or due to the personal nature of the information – will need some mechanism in place where queries requiring access can be received, logged and dealt with. </a:t>
            </a:r>
          </a:p>
          <a:p>
            <a:endParaRPr lang="en-GB" baseline="0" dirty="0" smtClean="0"/>
          </a:p>
          <a:p>
            <a:r>
              <a:rPr lang="en-GB" baseline="0" dirty="0" smtClean="0"/>
              <a:t>The formation of a data a</a:t>
            </a:r>
            <a:r>
              <a:rPr lang="en-GB" dirty="0" smtClean="0"/>
              <a:t>ccess </a:t>
            </a:r>
            <a:r>
              <a:rPr lang="en-GB" dirty="0" smtClean="0"/>
              <a:t>group or </a:t>
            </a:r>
            <a:r>
              <a:rPr lang="en-GB" dirty="0" smtClean="0"/>
              <a:t>committee</a:t>
            </a:r>
            <a:r>
              <a:rPr lang="en-GB" baseline="0" dirty="0" smtClean="0"/>
              <a:t> will be necessary to ensure that applications for data access can be assessed and appropriate means of facilitating access can be agreed. In some cases, there may be a safe </a:t>
            </a:r>
            <a:r>
              <a:rPr lang="en-GB" dirty="0" smtClean="0"/>
              <a:t>haven where this can be handled virtually but in most cases this may require agreements and data transfer or in some cases only providing access on site within a secure environment.</a:t>
            </a:r>
            <a:r>
              <a:rPr lang="en-GB" baseline="0" dirty="0" smtClean="0"/>
              <a:t>  </a:t>
            </a:r>
          </a:p>
          <a:p>
            <a:endParaRPr lang="en-GB" baseline="0" dirty="0" smtClean="0"/>
          </a:p>
          <a:p>
            <a:r>
              <a:rPr lang="en-GB" baseline="0" dirty="0" smtClean="0"/>
              <a:t>To make the burden on data access committee making decisions, as much information about consent and consortium agreements in place – and for how long – is essential. Depends upon good data management planning and documentation. </a:t>
            </a:r>
            <a:endParaRPr lang="en-GB" dirty="0" smtClean="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17</a:t>
            </a:fld>
            <a:endParaRPr lang="en-GB"/>
          </a:p>
        </p:txBody>
      </p:sp>
    </p:spTree>
    <p:extLst>
      <p:ext uri="{BB962C8B-B14F-4D97-AF65-F5344CB8AC3E}">
        <p14:creationId xmlns:p14="http://schemas.microsoft.com/office/powerpoint/2010/main" val="307013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30275" y="4792663"/>
            <a:ext cx="5187950" cy="4340225"/>
          </a:xfrm>
        </p:spPr>
        <p:txBody>
          <a:bodyPr/>
          <a:lstStyle/>
          <a:p>
            <a:pPr>
              <a:defRPr/>
            </a:pPr>
            <a:r>
              <a:rPr lang="en-GB" dirty="0" smtClean="0"/>
              <a:t>During</a:t>
            </a:r>
            <a:r>
              <a:rPr lang="en-GB" baseline="0" dirty="0" smtClean="0"/>
              <a:t> the early stage of the research lifecycle, it is essential to identify any sensitivity issues – either through commercial </a:t>
            </a:r>
            <a:endParaRPr lang="en-GB" dirty="0" smtClean="0"/>
          </a:p>
          <a:p>
            <a:pPr>
              <a:defRPr/>
            </a:pPr>
            <a:endParaRPr lang="en-GB" dirty="0" smtClean="0"/>
          </a:p>
          <a:p>
            <a:pPr>
              <a:defRPr/>
            </a:pPr>
            <a:r>
              <a:rPr lang="en-GB" dirty="0" smtClean="0"/>
              <a:t>While the researchers themselves will have a key role to play in sharing data, it is important to note that they are not the only stakeholders involved in the process. </a:t>
            </a:r>
          </a:p>
          <a:p>
            <a:pPr>
              <a:defRPr/>
            </a:pPr>
            <a:endParaRPr lang="en-GB" dirty="0" smtClean="0"/>
          </a:p>
          <a:p>
            <a:pPr marL="171450" indent="-171450">
              <a:buFont typeface="Arial" panose="020B0604020202020204" pitchFamily="34" charset="0"/>
              <a:buChar char="•"/>
              <a:defRPr/>
            </a:pPr>
            <a:r>
              <a:rPr lang="en-GB" dirty="0" smtClean="0"/>
              <a:t>Repository – how will data be made visible? </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r>
              <a:rPr lang="en-GB" dirty="0" smtClean="0"/>
              <a:t>Support staff – e.g., Library staff to help describe data to make it easier to find and understand.</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r>
              <a:rPr lang="en-GB" dirty="0" smtClean="0"/>
              <a:t>Research participants – informed consent is required (come back to this later) </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r>
              <a:rPr lang="en-GB" dirty="0" smtClean="0"/>
              <a:t>Secondary user – when sharing data, researchers can ask </a:t>
            </a:r>
            <a:r>
              <a:rPr lang="en-GB" dirty="0" err="1" smtClean="0"/>
              <a:t>reusers</a:t>
            </a:r>
            <a:r>
              <a:rPr lang="en-GB" dirty="0" smtClean="0"/>
              <a:t> to tick that they accept terms and conditions regarding fair use </a:t>
            </a:r>
          </a:p>
          <a:p>
            <a:pPr marL="171450" indent="-171450">
              <a:buFont typeface="Arial" panose="020B0604020202020204" pitchFamily="34" charset="0"/>
              <a:buChar char="•"/>
              <a:defRPr/>
            </a:pPr>
            <a:endParaRPr lang="en-GB" dirty="0" smtClean="0"/>
          </a:p>
          <a:p>
            <a:pPr marL="171450" indent="-171450">
              <a:buFont typeface="Arial" panose="020B0604020202020204" pitchFamily="34" charset="0"/>
              <a:buChar char="•"/>
              <a:defRPr/>
            </a:pPr>
            <a:r>
              <a:rPr lang="en-GB" dirty="0" smtClean="0"/>
              <a:t>Commercial – identify what can and can’t be shared and make this explicit.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2F4634-8667-4105-ACC6-8FC77FA62CCE}" type="slidenum">
              <a:rPr lang="en-GB" altLang="en-US" smtClean="0">
                <a:latin typeface="Calibri" panose="020F0502020204030204" pitchFamily="34" charset="0"/>
              </a:rPr>
              <a:pPr/>
              <a:t>18</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444393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19</a:t>
            </a:fld>
            <a:endParaRPr lang="en-GB"/>
          </a:p>
        </p:txBody>
      </p:sp>
    </p:spTree>
    <p:extLst>
      <p:ext uri="{BB962C8B-B14F-4D97-AF65-F5344CB8AC3E}">
        <p14:creationId xmlns:p14="http://schemas.microsoft.com/office/powerpoint/2010/main" val="56102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of the issues described previously require effort and staff time. Resource</a:t>
            </a:r>
            <a:r>
              <a:rPr lang="en-GB" baseline="0" dirty="0" smtClean="0"/>
              <a:t> is needed to sustain these services over time. To make an effective business cases, consider </a:t>
            </a:r>
            <a:r>
              <a:rPr lang="en-GB" dirty="0" smtClean="0"/>
              <a:t> </a:t>
            </a:r>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21</a:t>
            </a:fld>
            <a:endParaRPr lang="en-GB"/>
          </a:p>
        </p:txBody>
      </p:sp>
    </p:spTree>
    <p:extLst>
      <p:ext uri="{BB962C8B-B14F-4D97-AF65-F5344CB8AC3E}">
        <p14:creationId xmlns:p14="http://schemas.microsoft.com/office/powerpoint/2010/main" val="1143755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a:t>
            </a:r>
            <a:r>
              <a:rPr lang="en-GB" dirty="0" err="1" smtClean="0"/>
              <a:t>you’ce</a:t>
            </a:r>
            <a:r>
              <a:rPr lang="en-GB" dirty="0" smtClean="0"/>
              <a:t> considered some of the metrics you’d like to capture,</a:t>
            </a:r>
            <a:r>
              <a:rPr lang="en-GB" baseline="0" dirty="0" smtClean="0"/>
              <a:t> this about how you might be able to build these into other RDM systems and infrastructure. </a:t>
            </a:r>
            <a:r>
              <a:rPr lang="en-GB" dirty="0" smtClean="0"/>
              <a:t>Think </a:t>
            </a:r>
            <a:r>
              <a:rPr lang="en-GB" dirty="0" smtClean="0"/>
              <a:t>about what sort of information you might want/need to report on. Volume, formats, sensitivity</a:t>
            </a:r>
            <a:r>
              <a:rPr lang="en-GB" baseline="0" dirty="0" smtClean="0"/>
              <a:t> of data. </a:t>
            </a:r>
          </a:p>
          <a:p>
            <a:endParaRPr lang="en-GB" baseline="0" dirty="0" smtClean="0"/>
          </a:p>
          <a:p>
            <a:r>
              <a:rPr lang="en-GB" dirty="0" smtClean="0"/>
              <a:t>A structured approach </a:t>
            </a:r>
            <a:r>
              <a:rPr lang="en-GB" dirty="0" smtClean="0"/>
              <a:t>to developing an institutional DMP </a:t>
            </a:r>
            <a:r>
              <a:rPr lang="en-GB" dirty="0" err="1" smtClean="0"/>
              <a:t>termplate</a:t>
            </a:r>
            <a:r>
              <a:rPr lang="en-GB" dirty="0" smtClean="0"/>
              <a:t> can </a:t>
            </a:r>
            <a:r>
              <a:rPr lang="en-GB" dirty="0" smtClean="0"/>
              <a:t>be particularly useful if you are</a:t>
            </a:r>
            <a:r>
              <a:rPr lang="en-GB" baseline="0" dirty="0" smtClean="0"/>
              <a:t> planning to mine and analyse the information held within data management plans to inform further RDM infrastructure development.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23</a:t>
            </a:fld>
            <a:endParaRPr lang="en-GB"/>
          </a:p>
        </p:txBody>
      </p:sp>
    </p:spTree>
    <p:extLst>
      <p:ext uri="{BB962C8B-B14F-4D97-AF65-F5344CB8AC3E}">
        <p14:creationId xmlns:p14="http://schemas.microsoft.com/office/powerpoint/2010/main" val="2717808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Keep in mind that the business model you use now is unlikely to remain a perfect fit for your organisation over the longer term. Changes in legislation, evolving stakeholder needs, and potential new revenue streams necessitate the ongoing evaluation and refinement of your business model to ensure that your operations remain viable over time.</a:t>
            </a:r>
          </a:p>
          <a:p>
            <a:r>
              <a:rPr lang="en-GB" dirty="0" smtClean="0"/>
              <a:t/>
            </a:r>
            <a:br>
              <a:rPr lang="en-GB" dirty="0" smtClean="0"/>
            </a:br>
            <a:r>
              <a:rPr lang="en-GB" sz="1200" b="0" i="0" kern="1200" dirty="0" smtClean="0">
                <a:solidFill>
                  <a:schemeClr val="tx1"/>
                </a:solidFill>
                <a:effectLst/>
                <a:latin typeface="+mn-lt"/>
                <a:ea typeface="+mn-ea"/>
                <a:cs typeface="+mn-cs"/>
              </a:rPr>
              <a:t>It is important to set aside time and effort to actively monitor your business model. By doing so you put yourself in a better position both to respond in a more agile manner to evolving organisational context and stakeholder needs, and to reassess how you deliver services and activities in the face of evolving resources and cost drivers.</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24</a:t>
            </a:fld>
            <a:endParaRPr lang="en-GB"/>
          </a:p>
        </p:txBody>
      </p:sp>
    </p:spTree>
    <p:extLst>
      <p:ext uri="{BB962C8B-B14F-4D97-AF65-F5344CB8AC3E}">
        <p14:creationId xmlns:p14="http://schemas.microsoft.com/office/powerpoint/2010/main" val="77179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 </a:t>
            </a:r>
            <a:r>
              <a:rPr lang="en-GB" baseline="0" dirty="0" smtClean="0"/>
              <a:t>most cases, RDM services are not a single entity but instead are spread across the institution and involve many different operational units. In this respect, it is very difficult to come up with an accurate picture of the RDM as a whole without looking at the individual RDM services to see how costs are incurred and covered across the portfolio of services. </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a:t>
            </a:fld>
            <a:endParaRPr lang="en-GB"/>
          </a:p>
        </p:txBody>
      </p:sp>
    </p:spTree>
    <p:extLst>
      <p:ext uri="{BB962C8B-B14F-4D97-AF65-F5344CB8AC3E}">
        <p14:creationId xmlns:p14="http://schemas.microsoft.com/office/powerpoint/2010/main" val="2561664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165BFF-6C93-46B4-870E-9D03E7912697}" type="slidenum">
              <a:rPr lang="en-GB" altLang="en-US">
                <a:latin typeface="Calibri" panose="020F0502020204030204" pitchFamily="34" charset="0"/>
              </a:rPr>
              <a:pPr/>
              <a:t>26</a:t>
            </a:fld>
            <a:endParaRPr lang="en-GB" altLang="en-US">
              <a:latin typeface="Calibri" panose="020F0502020204030204" pitchFamily="34" charset="0"/>
            </a:endParaRPr>
          </a:p>
        </p:txBody>
      </p:sp>
    </p:spTree>
    <p:extLst>
      <p:ext uri="{BB962C8B-B14F-4D97-AF65-F5344CB8AC3E}">
        <p14:creationId xmlns:p14="http://schemas.microsoft.com/office/powerpoint/2010/main" val="348440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To give you an idea of RDM service provision in the UK,</a:t>
            </a:r>
            <a:r>
              <a:rPr lang="en-GB" baseline="0" dirty="0" smtClean="0"/>
              <a:t> here is mapping of th</a:t>
            </a:r>
            <a:r>
              <a:rPr lang="en-GB" dirty="0" smtClean="0"/>
              <a:t>e 2015 DCC annual survey</a:t>
            </a:r>
            <a:r>
              <a:rPr lang="en-GB" baseline="0" dirty="0" smtClean="0"/>
              <a:t>. Reflects r</a:t>
            </a:r>
            <a:r>
              <a:rPr lang="en-GB" dirty="0" smtClean="0"/>
              <a:t>esponses from 60 institutions and is mapped to the DCC RDM services model.</a:t>
            </a:r>
          </a:p>
          <a:p>
            <a:endParaRPr lang="en-GB" dirty="0" smtClean="0"/>
          </a:p>
          <a:p>
            <a:r>
              <a:rPr lang="en-GB" dirty="0" smtClean="0"/>
              <a:t>Majority of UK HEIs making good progress in developing training and guidance. Longer term preservation and business case development</a:t>
            </a:r>
            <a:r>
              <a:rPr lang="en-GB" baseline="0" dirty="0" smtClean="0"/>
              <a:t> are proving more difficult across UK HEIs. These will have an impact on training provision as well.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extLst>
      <p:ext uri="{BB962C8B-B14F-4D97-AF65-F5344CB8AC3E}">
        <p14:creationId xmlns:p14="http://schemas.microsoft.com/office/powerpoint/2010/main" val="384977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A steering group’s overall goals may include establishing policy principles for RDM, to help communicate where it fits within the organisation’s overall mission, and to define the roles and responsibilities outlined in this guide. The steering group will also devise a strategy or roadmap for high-level approval, considering the institution’s research strategy, external policy drivers, service priorities and technology opportunities.  The steering group’s overall goal will be to identify a business case to be presented to whichever organisational body can commit funding towards establishing the necessary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It is important to get a good mix of representation from operational units on the working</a:t>
            </a:r>
            <a:r>
              <a:rPr lang="en-GB" baseline="0" dirty="0" smtClean="0">
                <a:effectLst/>
              </a:rPr>
              <a:t> group or steering committee. Representatives from the Library, Research Office,  and Information Technology Services are quite common. However, it is good to ensure that you also get representation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effectLst/>
              </a:rPr>
              <a:t>Ethics Boards to ensure that plans for retaining and sharing data can be recognised within consent forms;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effectLst/>
              </a:rPr>
              <a:t>Data Protection/</a:t>
            </a:r>
            <a:r>
              <a:rPr lang="en-GB" baseline="0" dirty="0" err="1" smtClean="0">
                <a:effectLst/>
              </a:rPr>
              <a:t>FoI</a:t>
            </a:r>
            <a:r>
              <a:rPr lang="en-GB" baseline="0" dirty="0" smtClean="0">
                <a:effectLst/>
              </a:rPr>
              <a:t> to ensure that expertise on relevant exceptions to data sharing where necessary;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effectLst/>
              </a:rPr>
              <a:t>Legal or IPR office staff to ensure that appropriate consortium agreements can be drawn up for collaborations with industry and that appropriate licences can be identified for research output that respect any future plans for commercialisation;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effectLst/>
              </a:rPr>
              <a:t>Finance staff to ensure that costing RDM can be effectively addressed in grant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rPr>
              <a:t>We’d also recommend involving someone from the Archives and/or Records Management. In the UK, they have tended to be overlooked but have a great wealth of knowledge to contribute around retention scheduling, selection and appraisal.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rPr>
              <a:t>We’ve also found that it may also be beneficial to involve members from different Schools or Faculties to ensure that disciplinary requirements are represented.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effectLst/>
              </a:rPr>
              <a:t>However, you may find that not all members need to be involved at all stages. You may start small to get things moving and seek to bring in other stakeholders at relevant points in the process. However, it is advisable to bring in stakeholders before pilot services are developed to ensure that they feel they are part of the process and not simply having solutions forced upon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effectLst/>
              </a:rPr>
              <a:t>Ideally a member of the senior management group responsible for research should chair the group from the start (e.g. the Vice President or Pro Vice Chancellor for Research). Indeed, it may be a good idea to get more than on senior manager’s backing as it can be quite difficult to maintain momentum of the group if the</a:t>
            </a:r>
            <a:r>
              <a:rPr lang="en-GB" baseline="0" dirty="0" smtClean="0">
                <a:effectLst/>
              </a:rPr>
              <a:t> Pro-VC leaves for any reason. We have seen a few cases where this ha happened in the UK and it can derail activity quite badly if the new Pro-VC doesn’t see RDM as a key issue.</a:t>
            </a:r>
            <a:endParaRPr lang="en-GB" dirty="0" smtClean="0">
              <a:effectLst/>
            </a:endParaRPr>
          </a:p>
          <a:p>
            <a:endParaRPr lang="en-GB" dirty="0" smtClean="0">
              <a:effectLst/>
            </a:endParaRPr>
          </a:p>
        </p:txBody>
      </p:sp>
      <p:sp>
        <p:nvSpPr>
          <p:cNvPr id="4" name="Slide Number Placeholder 3"/>
          <p:cNvSpPr>
            <a:spLocks noGrp="1"/>
          </p:cNvSpPr>
          <p:nvPr>
            <p:ph type="sldNum" sz="quarter" idx="10"/>
          </p:nvPr>
        </p:nvSpPr>
        <p:spPr/>
        <p:txBody>
          <a:bodyPr/>
          <a:lstStyle/>
          <a:p>
            <a:fld id="{78055ADE-B8A9-4A3C-8429-DACEBD80F4DB}" type="slidenum">
              <a:rPr lang="en-GB" smtClean="0"/>
              <a:pPr/>
              <a:t>5</a:t>
            </a:fld>
            <a:endParaRPr lang="en-GB"/>
          </a:p>
        </p:txBody>
      </p:sp>
    </p:spTree>
    <p:extLst>
      <p:ext uri="{BB962C8B-B14F-4D97-AF65-F5344CB8AC3E}">
        <p14:creationId xmlns:p14="http://schemas.microsoft.com/office/powerpoint/2010/main" val="1466636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It is a good idea to start by undertaking an </a:t>
            </a:r>
            <a:r>
              <a:rPr lang="en-GB" b="1" dirty="0" smtClean="0"/>
              <a:t>inventory of your current RDM infrastructure</a:t>
            </a:r>
            <a:r>
              <a:rPr lang="en-GB" dirty="0" smtClean="0"/>
              <a:t>. It is important to be clear here that infrastructure refers to hardware and technical solutions but also to the range of policies, guidance, training and support that are provided within an institution.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Without a clear picture of the infrastructure components already in place and additional components that need to be implemented, it is</a:t>
            </a:r>
          </a:p>
          <a:p>
            <a:r>
              <a:rPr lang="en-GB" dirty="0" smtClean="0"/>
              <a:t>likely that inefficiencies or duplication of effort may result when developing RDM services.</a:t>
            </a:r>
            <a:r>
              <a:rPr lang="en-GB"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developed a basic RDM profile worksheet and</a:t>
            </a:r>
            <a:r>
              <a:rPr lang="en-GB" baseline="0" dirty="0" smtClean="0"/>
              <a:t> guide as part of the </a:t>
            </a:r>
            <a:r>
              <a:rPr lang="en-GB" baseline="0" dirty="0" err="1" smtClean="0"/>
              <a:t>Jisc</a:t>
            </a:r>
            <a:r>
              <a:rPr lang="en-GB" baseline="0" dirty="0" smtClean="0"/>
              <a:t> RDS pilot to extend the Organisational profile Document to cover RDM. </a:t>
            </a:r>
            <a:r>
              <a:rPr lang="en-GB" dirty="0" smtClean="0"/>
              <a:t>The key objective of the</a:t>
            </a:r>
            <a:r>
              <a:rPr lang="en-GB" baseline="0" dirty="0" smtClean="0"/>
              <a:t> RDS</a:t>
            </a:r>
            <a:r>
              <a:rPr lang="en-GB" dirty="0" smtClean="0"/>
              <a:t> pilot project was to agree within the RDM community a list of basic RDM infrastructure components in light of RCUK’s Common Principles on Data Policy and specifically the Engineering and Physical Sciences Research Council (EPSRC) Policy Framework on Research Data and to make these infrastructure components more visible and easier to identify. The first phase of the pilot project ran from March to July 2015. A second phase of the project worked to flesh out a list of questions that HEIs can answer to get</a:t>
            </a:r>
            <a:r>
              <a:rPr lang="en-GB" baseline="0" dirty="0" smtClean="0"/>
              <a:t> </a:t>
            </a:r>
            <a:r>
              <a:rPr lang="en-GB" dirty="0" smtClean="0"/>
              <a:t>a better insight into how they are delivering specific infrastructure components. The second phase ran from September to December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By developing your own basic RDM profile, you’ll have a better understanding of what infrastructure is in place and how individual components are currently being delivered. </a:t>
            </a:r>
          </a:p>
          <a:p>
            <a:endParaRPr lang="en-GB" dirty="0" smtClean="0"/>
          </a:p>
          <a:p>
            <a:r>
              <a:rPr lang="en-GB" baseline="0" dirty="0" smtClean="0"/>
              <a:t>The basic RDM profile should not require much effort to complete. DCC have been using this as a starting point in our engagements recently and it can usually be completed in about half an hour of browsing an institution’s web site. In some cases, resources are restricted to staff only access, but the inventory helps to highlight just how easily services and infrastructure can be found – not necessarily accessed - when a potential customer is looking for it. Some quick wins can be made based on this inventory such as making services more visible and linking to them from more relevant pages that researchers might visit (e.g., not always best to include in the Library pages but rather research pages). </a:t>
            </a:r>
          </a:p>
          <a:p>
            <a:endParaRPr lang="en-GB" baseline="0" dirty="0" smtClean="0"/>
          </a:p>
        </p:txBody>
      </p:sp>
      <p:sp>
        <p:nvSpPr>
          <p:cNvPr id="4" name="Slide Number Placeholder 3"/>
          <p:cNvSpPr>
            <a:spLocks noGrp="1"/>
          </p:cNvSpPr>
          <p:nvPr>
            <p:ph type="sldNum" sz="quarter" idx="10"/>
          </p:nvPr>
        </p:nvSpPr>
        <p:spPr/>
        <p:txBody>
          <a:bodyPr/>
          <a:lstStyle/>
          <a:p>
            <a:fld id="{78055ADE-B8A9-4A3C-8429-DACEBD80F4DB}" type="slidenum">
              <a:rPr lang="en-GB" smtClean="0"/>
              <a:pPr/>
              <a:t>6</a:t>
            </a:fld>
            <a:endParaRPr lang="en-GB"/>
          </a:p>
        </p:txBody>
      </p:sp>
    </p:spTree>
    <p:extLst>
      <p:ext uri="{BB962C8B-B14F-4D97-AF65-F5344CB8AC3E}">
        <p14:creationId xmlns:p14="http://schemas.microsoft.com/office/powerpoint/2010/main" val="113589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you’ve identified</a:t>
            </a:r>
            <a:r>
              <a:rPr lang="en-GB" baseline="0" dirty="0" smtClean="0"/>
              <a:t> gaps, consider what is urgently needed and what can wait.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7</a:t>
            </a:fld>
            <a:endParaRPr lang="en-GB"/>
          </a:p>
        </p:txBody>
      </p:sp>
    </p:spTree>
    <p:extLst>
      <p:ext uri="{BB962C8B-B14F-4D97-AF65-F5344CB8AC3E}">
        <p14:creationId xmlns:p14="http://schemas.microsoft.com/office/powerpoint/2010/main" val="2937495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remember</a:t>
            </a:r>
            <a:r>
              <a:rPr lang="en-GB" baseline="0" dirty="0" smtClean="0"/>
              <a:t> to monitor how needs are changing over time!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8</a:t>
            </a:fld>
            <a:endParaRPr lang="en-GB"/>
          </a:p>
        </p:txBody>
      </p:sp>
    </p:spTree>
    <p:extLst>
      <p:ext uri="{BB962C8B-B14F-4D97-AF65-F5344CB8AC3E}">
        <p14:creationId xmlns:p14="http://schemas.microsoft.com/office/powerpoint/2010/main" val="364777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10</a:t>
            </a:fld>
            <a:endParaRPr lang="en-GB"/>
          </a:p>
        </p:txBody>
      </p:sp>
    </p:spTree>
    <p:extLst>
      <p:ext uri="{BB962C8B-B14F-4D97-AF65-F5344CB8AC3E}">
        <p14:creationId xmlns:p14="http://schemas.microsoft.com/office/powerpoint/2010/main" val="24321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Encourage researchers to review their data management </a:t>
            </a:r>
            <a:r>
              <a:rPr lang="en-GB" altLang="en-US" dirty="0" smtClean="0"/>
              <a:t>plan at </a:t>
            </a:r>
            <a:r>
              <a:rPr lang="en-GB" altLang="en-US" dirty="0" smtClean="0"/>
              <a:t>least as often </a:t>
            </a:r>
            <a:r>
              <a:rPr lang="en-GB" altLang="en-US" dirty="0" smtClean="0"/>
              <a:t>as </a:t>
            </a:r>
            <a:r>
              <a:rPr lang="en-GB" altLang="en-US" dirty="0" smtClean="0"/>
              <a:t>they </a:t>
            </a:r>
            <a:r>
              <a:rPr lang="en-GB" altLang="en-US" dirty="0" smtClean="0"/>
              <a:t>provide updates to </a:t>
            </a:r>
            <a:r>
              <a:rPr lang="en-GB" altLang="en-US" dirty="0" smtClean="0"/>
              <a:t>their </a:t>
            </a:r>
            <a:r>
              <a:rPr lang="en-GB" altLang="en-US" dirty="0" smtClean="0"/>
              <a:t>funder. Consider </a:t>
            </a:r>
            <a:r>
              <a:rPr lang="en-GB" altLang="en-US" dirty="0" smtClean="0"/>
              <a:t>whether</a:t>
            </a:r>
            <a:r>
              <a:rPr lang="en-GB" altLang="en-US" baseline="0" dirty="0" smtClean="0"/>
              <a:t> your institutional policy will require researchers to </a:t>
            </a:r>
            <a:r>
              <a:rPr lang="en-GB" altLang="en-US" dirty="0" smtClean="0"/>
              <a:t>make a </a:t>
            </a:r>
            <a:r>
              <a:rPr lang="en-GB" altLang="en-US" dirty="0" smtClean="0"/>
              <a:t>final phase DMP public via your institutional repository and link it to you publication and data set</a:t>
            </a:r>
            <a:r>
              <a:rPr lang="en-GB" altLang="en-US" dirty="0" smtClean="0"/>
              <a:t>. Get them to consider </a:t>
            </a:r>
            <a:r>
              <a:rPr lang="en-GB" altLang="en-US" dirty="0" smtClean="0"/>
              <a:t>publishing the final version DMP as a data paper – increasing number of peer reviewed data journals emerging. Good to get credit for </a:t>
            </a:r>
            <a:r>
              <a:rPr lang="en-GB" altLang="en-US" dirty="0" smtClean="0"/>
              <a:t>their </a:t>
            </a:r>
            <a:r>
              <a:rPr lang="en-GB" altLang="en-US" dirty="0" smtClean="0"/>
              <a:t>efforts</a:t>
            </a:r>
            <a:r>
              <a:rPr lang="en-GB" altLang="en-US" dirty="0" smtClean="0"/>
              <a:t>! </a:t>
            </a:r>
          </a:p>
          <a:p>
            <a:endParaRPr lang="en-GB" altLang="en-US" dirty="0" smtClean="0"/>
          </a:p>
          <a:p>
            <a:r>
              <a:rPr lang="en-GB" altLang="en-US" dirty="0" smtClean="0"/>
              <a:t>Most institutions are working with researchers to determine what data needs to be retained at the end of a project to enable reproducibility and to identify any other data that may have longer term value. This can be time consuming as noted earlier. In some cases many hours may be needed to work backwards from publications to data (processes, raw, </a:t>
            </a:r>
            <a:r>
              <a:rPr lang="en-GB" altLang="en-US" dirty="0" err="1" smtClean="0"/>
              <a:t>etc</a:t>
            </a:r>
            <a:r>
              <a:rPr lang="en-GB" altLang="en-US" dirty="0" smtClean="0"/>
              <a:t>) and considering any software that may need to be retained as well. </a:t>
            </a:r>
            <a:r>
              <a:rPr lang="en-GB" altLang="en-US" dirty="0" smtClean="0"/>
              <a:t>Up to date DMPs can assist with selection and appraisal decisions and speed up the process significantly</a:t>
            </a:r>
            <a:r>
              <a:rPr lang="en-GB" altLang="en-US" baseline="0" dirty="0" smtClean="0"/>
              <a:t> and ensure all data that needs to be retained is captured. </a:t>
            </a:r>
            <a:r>
              <a:rPr lang="en-GB" altLang="en-US" dirty="0" smtClean="0"/>
              <a:t> </a:t>
            </a:r>
            <a:endParaRPr lang="en-GB" altLang="en-US" dirty="0" smtClean="0"/>
          </a:p>
          <a:p>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8E1C10-AD30-49DF-ABD5-1FB2FB3C183C}" type="slidenum">
              <a:rPr lang="en-GB" altLang="en-US" smtClean="0">
                <a:latin typeface="Calibri" panose="020F0502020204030204" pitchFamily="34" charset="0"/>
              </a:rPr>
              <a:pPr/>
              <a:t>11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58831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5" name="Footer Placeholder 4"/>
          <p:cNvSpPr>
            <a:spLocks noGrp="1"/>
          </p:cNvSpPr>
          <p:nvPr>
            <p:ph type="ftr" sz="quarter" idx="11"/>
          </p:nvPr>
        </p:nvSpPr>
        <p:spPr/>
        <p:txBody>
          <a:bodyPr/>
          <a:lstStyle/>
          <a:p>
            <a:r>
              <a:rPr lang="en-GB" dirty="0" smtClean="0"/>
              <a:t>University of Bournemouth</a:t>
            </a:r>
            <a:endParaRPr lang="en-GB" dirty="0"/>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
        <p:nvSpPr>
          <p:cNvPr id="8" name="TextBox 7"/>
          <p:cNvSpPr txBox="1"/>
          <p:nvPr userDrawn="1"/>
        </p:nvSpPr>
        <p:spPr>
          <a:xfrm>
            <a:off x="3779912" y="476672"/>
            <a:ext cx="4824536" cy="400110"/>
          </a:xfrm>
          <a:prstGeom prst="rect">
            <a:avLst/>
          </a:prstGeom>
          <a:noFill/>
        </p:spPr>
        <p:txBody>
          <a:bodyPr wrap="square" rtlCol="0">
            <a:spAutoFit/>
          </a:bodyPr>
          <a:lstStyle/>
          <a:p>
            <a:r>
              <a:rPr lang="en-GB" sz="2000" b="0" dirty="0" smtClean="0">
                <a:solidFill>
                  <a:schemeClr val="bg1"/>
                </a:solidFill>
                <a:latin typeface="Gill Sans MT" panose="020B0502020104020203" pitchFamily="34" charset="0"/>
                <a:cs typeface="Arial" panose="020B0604020202020204" pitchFamily="34" charset="0"/>
              </a:rPr>
              <a:t>because</a:t>
            </a:r>
            <a:r>
              <a:rPr lang="en-GB" sz="2000" b="0" baseline="0" dirty="0" smtClean="0">
                <a:solidFill>
                  <a:schemeClr val="bg1"/>
                </a:solidFill>
                <a:latin typeface="Gill Sans MT" panose="020B0502020104020203" pitchFamily="34" charset="0"/>
                <a:cs typeface="Arial" panose="020B0604020202020204" pitchFamily="34" charset="0"/>
              </a:rPr>
              <a:t> good research needs good data</a:t>
            </a:r>
            <a:endParaRPr lang="en-GB" sz="2000" b="0" dirty="0">
              <a:solidFill>
                <a:schemeClr val="bg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340608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95546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686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22114"/>
          </a:xfrm>
        </p:spPr>
        <p:txBody>
          <a:bodyPr/>
          <a:lstStyle/>
          <a:p>
            <a:r>
              <a:rPr lang="en-US" smtClean="0"/>
              <a:t>Click to edit Master title style</a:t>
            </a:r>
            <a:endParaRPr lang="en-GB"/>
          </a:p>
        </p:txBody>
      </p:sp>
      <p:sp>
        <p:nvSpPr>
          <p:cNvPr id="3" name="Content Placeholder 2"/>
          <p:cNvSpPr>
            <a:spLocks noGrp="1"/>
          </p:cNvSpPr>
          <p:nvPr>
            <p:ph idx="1"/>
          </p:nvPr>
        </p:nvSpPr>
        <p:spPr>
          <a:xfrm>
            <a:off x="467544" y="1340768"/>
            <a:ext cx="8229600" cy="4997165"/>
          </a:xfrm>
        </p:spPr>
        <p:txBody>
          <a:bodyPr/>
          <a:lstStyle>
            <a:lvl1pPr>
              <a:defRPr/>
            </a:lvl1pPr>
            <a:lvl2pP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1302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736959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1617869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537800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400597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36338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320710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411EC8-96BA-446C-BEF6-5B8A1AC4601F}" type="datetimeFigureOut">
              <a:rPr lang="en-GB" smtClean="0"/>
              <a:pPr/>
              <a:t>12/04/2016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DD6978-7833-4913-8E49-2970CED2C8A3}" type="slidenum">
              <a:rPr lang="en-GB" smtClean="0"/>
              <a:pPr/>
              <a:t>‹#›</a:t>
            </a:fld>
            <a:endParaRPr lang="en-GB"/>
          </a:p>
        </p:txBody>
      </p:sp>
    </p:spTree>
    <p:extLst>
      <p:ext uri="{BB962C8B-B14F-4D97-AF65-F5344CB8AC3E}">
        <p14:creationId xmlns:p14="http://schemas.microsoft.com/office/powerpoint/2010/main" val="2056394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94122"/>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35496" y="1340768"/>
            <a:ext cx="8229600" cy="81467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11EC8-96BA-446C-BEF6-5B8A1AC4601F}" type="datetimeFigureOut">
              <a:rPr lang="en-GB" smtClean="0"/>
              <a:pPr/>
              <a:t>12/04/2016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D6978-7833-4913-8E49-2970CED2C8A3}" type="slidenum">
              <a:rPr lang="en-GB" smtClean="0"/>
              <a:pPr/>
              <a:t>‹#›</a:t>
            </a:fld>
            <a:endParaRPr lang="en-GB"/>
          </a:p>
        </p:txBody>
      </p:sp>
    </p:spTree>
    <p:extLst>
      <p:ext uri="{BB962C8B-B14F-4D97-AF65-F5344CB8AC3E}">
        <p14:creationId xmlns:p14="http://schemas.microsoft.com/office/powerpoint/2010/main" val="985702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accent1"/>
          </a:solidFill>
          <a:latin typeface="+mj-lt"/>
          <a:ea typeface="+mj-ea"/>
          <a:cs typeface="+mj-cs"/>
        </a:defRPr>
      </a:lvl1pPr>
    </p:titleStyle>
    <p:bodyStyle>
      <a:lvl1pPr marL="442913" indent="-442913" algn="l" defTabSz="914400" rtl="0" eaLnBrk="1" latinLnBrk="0" hangingPunct="1">
        <a:spcBef>
          <a:spcPct val="20000"/>
        </a:spcBef>
        <a:buFontTx/>
        <a:buBlip>
          <a:blip r:embed="rId13"/>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ukcrcexpmed.org.uk/Coventry_Warwick_CRF/PublishingImages/Tissue%20Bank%201.jpg" TargetMode="External"/><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atialinformationdesignlab.org/project_sites/library/catalog.html" TargetMode="External"/><Relationship Id="rId5" Type="http://schemas.openxmlformats.org/officeDocument/2006/relationships/image" Target="../media/image12.png"/><Relationship Id="rId4" Type="http://schemas.openxmlformats.org/officeDocument/2006/relationships/hyperlink" Target="https://ssi-dev.epcc.ed.ac.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hyperlink" Target="https://www.researchfish.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researchdata.gla.ac.uk/" TargetMode="External"/><Relationship Id="rId4" Type="http://schemas.openxmlformats.org/officeDocument/2006/relationships/hyperlink" Target="http://ckan.data.alpha.jisc.ac.uk/dataset" TargetMode="External"/><Relationship Id="rId9" Type="http://schemas.openxmlformats.org/officeDocument/2006/relationships/hyperlink" Target="http://gtr.rcuk.ac.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cc.ac.uk/resources/metadata-standar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cc.ac.uk/resources/how-guides/license-research-data"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dcc.ac.uk/resources/how-guides" TargetMode="External"/><Relationship Id="rId4" Type="http://schemas.openxmlformats.org/officeDocument/2006/relationships/hyperlink" Target="http://www.dcc.ac.uk/resources/developing-rdm-servic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log.kksmarts.com/wp-content/uploads/2013/05/tape_measuring_success_6539.jp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curationexchange.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cc.ac.uk/resourc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xecutive-coaching-services.co.uk/executive-coaching/leaders.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cc.ac.uk/projects/opd-for-rd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goalsandachievements.co.uk/images/prioritise.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cdn2.hubspot.net/hub/129398/file-699125079-jpg/images/452070249-resized-600.jpg" TargetMode="Externa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052736"/>
            <a:ext cx="7342584" cy="3486249"/>
          </a:xfrm>
        </p:spPr>
        <p:txBody>
          <a:bodyPr>
            <a:normAutofit/>
          </a:bodyPr>
          <a:lstStyle/>
          <a:p>
            <a:r>
              <a:rPr lang="en-GB" dirty="0" smtClean="0"/>
              <a:t>A</a:t>
            </a:r>
            <a:r>
              <a:rPr lang="en-GB" dirty="0" smtClean="0"/>
              <a:t>ccess, reuse and long term p</a:t>
            </a:r>
            <a:r>
              <a:rPr lang="en-GB" dirty="0" smtClean="0"/>
              <a:t>reservation - some </a:t>
            </a:r>
            <a:r>
              <a:rPr lang="en-GB" dirty="0" smtClean="0"/>
              <a:t>practical tips and advice </a:t>
            </a:r>
            <a:r>
              <a:rPr lang="en-GB" dirty="0" smtClean="0"/>
              <a:t/>
            </a:r>
            <a:br>
              <a:rPr lang="en-GB" dirty="0" smtClean="0"/>
            </a:br>
            <a:endParaRPr lang="en-GB" sz="3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093296"/>
            <a:ext cx="15541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DCC_logo.GIF"/>
          <p:cNvPicPr>
            <a:picLocks noChangeAspect="1"/>
          </p:cNvPicPr>
          <p:nvPr/>
        </p:nvPicPr>
        <p:blipFill>
          <a:blip r:embed="rId4" cstate="print"/>
          <a:srcRect/>
          <a:stretch>
            <a:fillRect/>
          </a:stretch>
        </p:blipFill>
        <p:spPr bwMode="auto">
          <a:xfrm>
            <a:off x="179512" y="6021288"/>
            <a:ext cx="3160535" cy="658775"/>
          </a:xfrm>
          <a:prstGeom prst="rect">
            <a:avLst/>
          </a:prstGeom>
          <a:noFill/>
          <a:ln w="9525">
            <a:noFill/>
            <a:miter lim="800000"/>
            <a:headEnd/>
            <a:tailEnd/>
          </a:ln>
        </p:spPr>
      </p:pic>
    </p:spTree>
    <p:extLst>
      <p:ext uri="{BB962C8B-B14F-4D97-AF65-F5344CB8AC3E}">
        <p14:creationId xmlns:p14="http://schemas.microsoft.com/office/powerpoint/2010/main" val="3991025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D</a:t>
            </a:r>
            <a:r>
              <a:rPr lang="en-GB" dirty="0" smtClean="0"/>
              <a:t>eciding </a:t>
            </a:r>
            <a:r>
              <a:rPr lang="en-GB" dirty="0" smtClean="0"/>
              <a:t>what </a:t>
            </a:r>
            <a:r>
              <a:rPr lang="en-GB" dirty="0" smtClean="0"/>
              <a:t>data are </a:t>
            </a:r>
            <a:r>
              <a:rPr lang="en-GB" dirty="0" smtClean="0"/>
              <a:t>kept</a:t>
            </a:r>
            <a:endParaRPr lang="en-GB" dirty="0"/>
          </a:p>
        </p:txBody>
      </p:sp>
      <p:sp>
        <p:nvSpPr>
          <p:cNvPr id="3" name="Content Placeholder 2"/>
          <p:cNvSpPr>
            <a:spLocks noGrp="1"/>
          </p:cNvSpPr>
          <p:nvPr>
            <p:ph idx="1"/>
          </p:nvPr>
        </p:nvSpPr>
        <p:spPr>
          <a:xfrm>
            <a:off x="251520" y="1052736"/>
            <a:ext cx="8229600" cy="4997165"/>
          </a:xfrm>
        </p:spPr>
        <p:txBody>
          <a:bodyPr/>
          <a:lstStyle/>
          <a:p>
            <a:r>
              <a:rPr lang="en-GB" dirty="0" smtClean="0"/>
              <a:t>Initially</a:t>
            </a:r>
          </a:p>
          <a:p>
            <a:pPr lvl="1"/>
            <a:r>
              <a:rPr lang="en-GB" dirty="0" smtClean="0"/>
              <a:t>How will access be defined and monitored</a:t>
            </a:r>
          </a:p>
          <a:p>
            <a:pPr marL="442913" lvl="1" indent="-442913">
              <a:buBlip>
                <a:blip r:embed="rId3"/>
              </a:buBlip>
            </a:pPr>
            <a:r>
              <a:rPr lang="en-GB" dirty="0" smtClean="0"/>
              <a:t>After initial retention period expires</a:t>
            </a:r>
          </a:p>
          <a:p>
            <a:pPr marL="442913" lvl="1" indent="-442913">
              <a:buBlip>
                <a:blip r:embed="rId3"/>
              </a:buBlip>
            </a:pPr>
            <a:r>
              <a:rPr lang="en-GB" dirty="0" smtClean="0"/>
              <a:t>Will </a:t>
            </a:r>
            <a:r>
              <a:rPr lang="en-GB" dirty="0"/>
              <a:t>creator be notified of decisions</a:t>
            </a:r>
            <a:r>
              <a:rPr lang="en-GB" dirty="0" smtClean="0"/>
              <a:t>?</a:t>
            </a:r>
          </a:p>
          <a:p>
            <a:pPr marL="442913" lvl="1" indent="-442913">
              <a:buBlip>
                <a:blip r:embed="rId3"/>
              </a:buBlip>
            </a:pPr>
            <a:endParaRPr lang="en-GB" dirty="0"/>
          </a:p>
          <a:p>
            <a:endParaRPr lang="en-GB"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3532915"/>
            <a:ext cx="4572000" cy="1863695"/>
          </a:xfrm>
          <a:prstGeom prst="rect">
            <a:avLst/>
          </a:prstGeom>
        </p:spPr>
      </p:pic>
    </p:spTree>
    <p:extLst>
      <p:ext uri="{BB962C8B-B14F-4D97-AF65-F5344CB8AC3E}">
        <p14:creationId xmlns:p14="http://schemas.microsoft.com/office/powerpoint/2010/main" val="354935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06375" y="274638"/>
            <a:ext cx="8686800" cy="1143000"/>
          </a:xfrm>
        </p:spPr>
        <p:txBody>
          <a:bodyPr/>
          <a:lstStyle/>
          <a:p>
            <a:pPr algn="r"/>
            <a:r>
              <a:rPr lang="en-GB" altLang="en-US" sz="3200" smtClean="0"/>
              <a:t>Templates </a:t>
            </a:r>
            <a:r>
              <a:rPr lang="en-GB" altLang="en-US" sz="3200" b="1" smtClean="0"/>
              <a:t>can</a:t>
            </a:r>
            <a:r>
              <a:rPr lang="en-GB" altLang="en-US" sz="3200" smtClean="0"/>
              <a:t> have multiple phases…</a:t>
            </a:r>
          </a:p>
        </p:txBody>
      </p:sp>
      <p:sp>
        <p:nvSpPr>
          <p:cNvPr id="3" name="Content Placeholder 2"/>
          <p:cNvSpPr>
            <a:spLocks noGrp="1"/>
          </p:cNvSpPr>
          <p:nvPr>
            <p:ph idx="1"/>
          </p:nvPr>
        </p:nvSpPr>
        <p:spPr>
          <a:xfrm>
            <a:off x="323850" y="5084763"/>
            <a:ext cx="8569325" cy="1296987"/>
          </a:xfrm>
        </p:spPr>
        <p:txBody>
          <a:bodyPr>
            <a:normAutofit fontScale="40000" lnSpcReduction="20000"/>
          </a:bodyPr>
          <a:lstStyle/>
          <a:p>
            <a:pPr marL="0" indent="0" algn="ctr">
              <a:lnSpc>
                <a:spcPct val="120000"/>
              </a:lnSpc>
              <a:buFont typeface="Arial" panose="020B0604020202020204" pitchFamily="34" charset="0"/>
              <a:buNone/>
              <a:defRPr/>
            </a:pPr>
            <a:r>
              <a:rPr lang="en-GB" sz="8600" dirty="0" smtClean="0"/>
              <a:t>… but most do not update the DMP throughout the life of the project</a:t>
            </a:r>
            <a:r>
              <a:rPr lang="en-GB" sz="8600" dirty="0"/>
              <a:t>.</a:t>
            </a:r>
            <a:endParaRPr lang="en-GB" sz="8600" dirty="0" smtClean="0"/>
          </a:p>
          <a:p>
            <a:pPr>
              <a:defRPr/>
            </a:pPr>
            <a:endParaRPr lang="en-GB" dirty="0"/>
          </a:p>
        </p:txBody>
      </p:sp>
      <p:sp>
        <p:nvSpPr>
          <p:cNvPr id="7" name="Oval 6"/>
          <p:cNvSpPr/>
          <p:nvPr/>
        </p:nvSpPr>
        <p:spPr>
          <a:xfrm>
            <a:off x="4859338" y="1989138"/>
            <a:ext cx="1512887" cy="287337"/>
          </a:xfrm>
          <a:prstGeom prst="ellipse">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p:nvSpPr>
        <p:spPr>
          <a:xfrm>
            <a:off x="5940425" y="1700213"/>
            <a:ext cx="1008063"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385D8A"/>
                </a:solidFill>
              </a:rPr>
              <a:t>Phases</a:t>
            </a:r>
            <a:endParaRPr lang="en-GB" dirty="0">
              <a:solidFill>
                <a:srgbClr val="385D8A"/>
              </a:solidFill>
            </a:endParaRPr>
          </a:p>
        </p:txBody>
      </p:sp>
      <p:cxnSp>
        <p:nvCxnSpPr>
          <p:cNvPr id="10" name="Straight Connector 9"/>
          <p:cNvCxnSpPr/>
          <p:nvPr/>
        </p:nvCxnSpPr>
        <p:spPr>
          <a:xfrm flipV="1">
            <a:off x="5795963" y="1916113"/>
            <a:ext cx="288925" cy="73025"/>
          </a:xfrm>
          <a:prstGeom prst="line">
            <a:avLst/>
          </a:prstGeom>
          <a:ln w="28575">
            <a:solidFill>
              <a:srgbClr val="385D8A"/>
            </a:solidFill>
          </a:ln>
        </p:spPr>
        <p:style>
          <a:lnRef idx="1">
            <a:schemeClr val="accent1"/>
          </a:lnRef>
          <a:fillRef idx="0">
            <a:schemeClr val="accent1"/>
          </a:fillRef>
          <a:effectRef idx="0">
            <a:schemeClr val="accent1"/>
          </a:effectRef>
          <a:fontRef idx="minor">
            <a:schemeClr val="tx1"/>
          </a:fontRef>
        </p:style>
      </p:cxnSp>
      <p:pic>
        <p:nvPicPr>
          <p:cNvPr id="35847" name="Picture 10" descr="Capture.PNG"/>
          <p:cNvPicPr>
            <a:picLocks noChangeAspect="1"/>
          </p:cNvPicPr>
          <p:nvPr/>
        </p:nvPicPr>
        <p:blipFill>
          <a:blip r:embed="rId3">
            <a:extLst>
              <a:ext uri="{28A0092B-C50C-407E-A947-70E740481C1C}">
                <a14:useLocalDpi xmlns:a14="http://schemas.microsoft.com/office/drawing/2010/main" val="0"/>
              </a:ext>
            </a:extLst>
          </a:blip>
          <a:srcRect r="26804" b="29053"/>
          <a:stretch>
            <a:fillRect/>
          </a:stretch>
        </p:blipFill>
        <p:spPr bwMode="auto">
          <a:xfrm>
            <a:off x="395288" y="1574800"/>
            <a:ext cx="7993062"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1835150" y="1989138"/>
            <a:ext cx="5113338" cy="7921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3158176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3829050"/>
            <a:ext cx="40624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4713288" y="6076950"/>
            <a:ext cx="320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hlinkClick r:id="rId4"/>
              </a:rPr>
              <a:t>https://ssi-dev.epcc.ed.ac.uk/</a:t>
            </a:r>
            <a:r>
              <a:rPr lang="en-GB" altLang="en-US" sz="1800">
                <a:latin typeface="Arial" panose="020B0604020202020204" pitchFamily="34" charset="0"/>
              </a:rPr>
              <a:t> </a:t>
            </a:r>
          </a:p>
        </p:txBody>
      </p:sp>
      <p:sp>
        <p:nvSpPr>
          <p:cNvPr id="20484" name="Title 1"/>
          <p:cNvSpPr>
            <a:spLocks noGrp="1"/>
          </p:cNvSpPr>
          <p:nvPr>
            <p:ph type="title" idx="4294967295"/>
          </p:nvPr>
        </p:nvSpPr>
        <p:spPr>
          <a:xfrm>
            <a:off x="0" y="981075"/>
            <a:ext cx="4464050" cy="1143000"/>
          </a:xfrm>
        </p:spPr>
        <p:txBody>
          <a:bodyPr>
            <a:normAutofit fontScale="90000"/>
          </a:bodyPr>
          <a:lstStyle/>
          <a:p>
            <a:pPr eaLnBrk="1" hangingPunct="1"/>
            <a:r>
              <a:rPr lang="en-GB" altLang="en-US" smtClean="0">
                <a:ea typeface="MS PGothic" panose="020B0600070205080204" pitchFamily="34" charset="-128"/>
              </a:rPr>
              <a:t>What about physical data, software and models?</a:t>
            </a:r>
          </a:p>
        </p:txBody>
      </p:sp>
      <p:pic>
        <p:nvPicPr>
          <p:cNvPr id="2048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163" y="3651250"/>
            <a:ext cx="26257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2"/>
          <p:cNvSpPr>
            <a:spLocks noChangeArrowheads="1"/>
          </p:cNvSpPr>
          <p:nvPr/>
        </p:nvSpPr>
        <p:spPr bwMode="auto">
          <a:xfrm>
            <a:off x="565150" y="5951538"/>
            <a:ext cx="2979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fr-FR" sz="1200">
                <a:hlinkClick r:id="rId6"/>
              </a:rPr>
              <a:t>http://spatialinformationdesignlab.org/project_sites/library/catalog.html</a:t>
            </a:r>
            <a:endParaRPr lang="en-GB" altLang="fr-FR" sz="1200"/>
          </a:p>
          <a:p>
            <a:pPr algn="ctr" eaLnBrk="1" hangingPunct="1">
              <a:spcBef>
                <a:spcPct val="0"/>
              </a:spcBef>
              <a:buFontTx/>
              <a:buNone/>
            </a:pPr>
            <a:endParaRPr lang="en-GB" altLang="fr-FR" sz="1200"/>
          </a:p>
        </p:txBody>
      </p:sp>
      <p:pic>
        <p:nvPicPr>
          <p:cNvPr id="2048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742950"/>
            <a:ext cx="3690937"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2"/>
          <p:cNvSpPr>
            <a:spLocks noChangeArrowheads="1"/>
          </p:cNvSpPr>
          <p:nvPr/>
        </p:nvSpPr>
        <p:spPr bwMode="auto">
          <a:xfrm>
            <a:off x="4262438" y="303688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200">
                <a:latin typeface="Arial" panose="020B0604020202020204" pitchFamily="34" charset="0"/>
                <a:hlinkClick r:id="rId8"/>
              </a:rPr>
              <a:t>http://www.ukcrcexpmed.org.uk/Coventry_Warwick_CRF/PublishingImages/Tissue%20Bank%201.jpg</a:t>
            </a:r>
            <a:endParaRPr lang="en-GB" altLang="en-US" sz="1200">
              <a:latin typeface="Arial" panose="020B0604020202020204" pitchFamily="34" charset="0"/>
            </a:endParaRPr>
          </a:p>
          <a:p>
            <a:pPr>
              <a:spcBef>
                <a:spcPct val="0"/>
              </a:spcBef>
              <a:buFontTx/>
              <a:buNone/>
            </a:pPr>
            <a:endParaRPr lang="en-GB" altLang="en-US" sz="1200">
              <a:latin typeface="Arial" panose="020B0604020202020204" pitchFamily="34" charset="0"/>
            </a:endParaRPr>
          </a:p>
        </p:txBody>
      </p:sp>
    </p:spTree>
    <p:extLst>
      <p:ext uri="{BB962C8B-B14F-4D97-AF65-F5344CB8AC3E}">
        <p14:creationId xmlns:p14="http://schemas.microsoft.com/office/powerpoint/2010/main" val="275862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Emerging preservation solutions</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0768"/>
            <a:ext cx="5375228" cy="1311659"/>
          </a:xfrm>
          <a:prstGeom prst="rect">
            <a:avLst/>
          </a:prstGeom>
        </p:spPr>
      </p:pic>
      <p:sp>
        <p:nvSpPr>
          <p:cNvPr id="7" name="Rectangle 6"/>
          <p:cNvSpPr/>
          <p:nvPr/>
        </p:nvSpPr>
        <p:spPr>
          <a:xfrm>
            <a:off x="1166011" y="2467761"/>
            <a:ext cx="3043205" cy="369332"/>
          </a:xfrm>
          <a:prstGeom prst="rect">
            <a:avLst/>
          </a:prstGeom>
        </p:spPr>
        <p:txBody>
          <a:bodyPr wrap="none">
            <a:spAutoFit/>
          </a:bodyPr>
          <a:lstStyle/>
          <a:p>
            <a:r>
              <a:rPr lang="en-GB" dirty="0"/>
              <a:t>http://arkivum.com/about-us/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223" y="3071081"/>
            <a:ext cx="5506221" cy="2884794"/>
          </a:xfrm>
          <a:prstGeom prst="rect">
            <a:avLst/>
          </a:prstGeom>
        </p:spPr>
      </p:pic>
      <p:sp>
        <p:nvSpPr>
          <p:cNvPr id="10" name="Rectangle 9"/>
          <p:cNvSpPr/>
          <p:nvPr/>
        </p:nvSpPr>
        <p:spPr>
          <a:xfrm>
            <a:off x="467544" y="6313794"/>
            <a:ext cx="8216900" cy="369332"/>
          </a:xfrm>
          <a:prstGeom prst="rect">
            <a:avLst/>
          </a:prstGeom>
        </p:spPr>
        <p:txBody>
          <a:bodyPr wrap="square">
            <a:spAutoFit/>
          </a:bodyPr>
          <a:lstStyle/>
          <a:p>
            <a:r>
              <a:rPr lang="en-GB" dirty="0"/>
              <a:t>https://researchdata.jiscinvolve.org/wp/2015/10/07/jisc-rdm-shared-service-pilot/</a:t>
            </a:r>
          </a:p>
        </p:txBody>
      </p:sp>
    </p:spTree>
    <p:extLst>
      <p:ext uri="{BB962C8B-B14F-4D97-AF65-F5344CB8AC3E}">
        <p14:creationId xmlns:p14="http://schemas.microsoft.com/office/powerpoint/2010/main" val="209514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44824"/>
            <a:ext cx="8229600" cy="922114"/>
          </a:xfrm>
        </p:spPr>
        <p:txBody>
          <a:bodyPr/>
          <a:lstStyle/>
          <a:p>
            <a:pPr algn="ctr"/>
            <a:r>
              <a:rPr lang="en-GB" dirty="0" smtClean="0">
                <a:solidFill>
                  <a:schemeClr val="bg1"/>
                </a:solidFill>
              </a:rPr>
              <a:t>Discovery, access and reuse</a:t>
            </a:r>
            <a:endParaRPr lang="en-GB" dirty="0">
              <a:solidFill>
                <a:schemeClr val="bg1"/>
              </a:solidFill>
            </a:endParaRPr>
          </a:p>
        </p:txBody>
      </p:sp>
    </p:spTree>
    <p:extLst>
      <p:ext uri="{BB962C8B-B14F-4D97-AF65-F5344CB8AC3E}">
        <p14:creationId xmlns:p14="http://schemas.microsoft.com/office/powerpoint/2010/main" val="1805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44500" y="-117475"/>
            <a:ext cx="9396413" cy="1143000"/>
          </a:xfrm>
        </p:spPr>
        <p:txBody>
          <a:bodyPr/>
          <a:lstStyle/>
          <a:p>
            <a:pPr algn="l" eaLnBrk="1" hangingPunct="1"/>
            <a:r>
              <a:rPr lang="en-GB" altLang="en-US" sz="3600" smtClean="0"/>
              <a:t>How will you make your data discoverable?</a:t>
            </a:r>
          </a:p>
        </p:txBody>
      </p:sp>
      <p:pic>
        <p:nvPicPr>
          <p:cNvPr id="184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3668713"/>
            <a:ext cx="3884612"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a:off x="5027613" y="6345238"/>
            <a:ext cx="3367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400">
                <a:latin typeface="Arial" panose="020B0604020202020204" pitchFamily="34" charset="0"/>
                <a:hlinkClick r:id="rId4"/>
              </a:rPr>
              <a:t>http://ckan.data.alpha.jisc.ac.uk/dataset</a:t>
            </a:r>
            <a:r>
              <a:rPr lang="en-GB" altLang="en-US" sz="1400">
                <a:latin typeface="Arial" panose="020B0604020202020204" pitchFamily="34" charset="0"/>
              </a:rPr>
              <a:t> </a:t>
            </a:r>
          </a:p>
        </p:txBody>
      </p:sp>
      <p:pic>
        <p:nvPicPr>
          <p:cNvPr id="1843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9313" y="895350"/>
            <a:ext cx="3606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4500" y="1011238"/>
            <a:ext cx="343217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3"/>
          <p:cNvSpPr>
            <a:spLocks noChangeArrowheads="1"/>
          </p:cNvSpPr>
          <p:nvPr/>
        </p:nvSpPr>
        <p:spPr bwMode="auto">
          <a:xfrm>
            <a:off x="1127125" y="6345238"/>
            <a:ext cx="2613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latin typeface="Arial" panose="020B0604020202020204" pitchFamily="34" charset="0"/>
                <a:hlinkClick r:id="rId7"/>
              </a:rPr>
              <a:t>https://www.researchfish.com/</a:t>
            </a:r>
            <a:r>
              <a:rPr lang="en-GB" altLang="en-US" sz="1400">
                <a:latin typeface="Arial" panose="020B0604020202020204" pitchFamily="34" charset="0"/>
              </a:rPr>
              <a:t> </a:t>
            </a:r>
          </a:p>
        </p:txBody>
      </p:sp>
      <p:pic>
        <p:nvPicPr>
          <p:cNvPr id="18440"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6925" y="4194175"/>
            <a:ext cx="28575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5"/>
          <p:cNvSpPr>
            <a:spLocks noChangeArrowheads="1"/>
          </p:cNvSpPr>
          <p:nvPr/>
        </p:nvSpPr>
        <p:spPr bwMode="auto">
          <a:xfrm>
            <a:off x="5565775" y="3194050"/>
            <a:ext cx="1795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latin typeface="Arial" panose="020B0604020202020204" pitchFamily="34" charset="0"/>
                <a:hlinkClick r:id="rId9"/>
              </a:rPr>
              <a:t>http://gtr.rcuk.ac.uk/</a:t>
            </a:r>
            <a:r>
              <a:rPr lang="en-GB" altLang="en-US" sz="1400">
                <a:latin typeface="Arial" panose="020B0604020202020204" pitchFamily="34" charset="0"/>
              </a:rPr>
              <a:t> </a:t>
            </a:r>
          </a:p>
        </p:txBody>
      </p:sp>
      <p:sp>
        <p:nvSpPr>
          <p:cNvPr id="18442" name="Rectangle 6"/>
          <p:cNvSpPr>
            <a:spLocks noChangeArrowheads="1"/>
          </p:cNvSpPr>
          <p:nvPr/>
        </p:nvSpPr>
        <p:spPr bwMode="auto">
          <a:xfrm>
            <a:off x="773113" y="3622675"/>
            <a:ext cx="25415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latin typeface="Arial" panose="020B0604020202020204" pitchFamily="34" charset="0"/>
                <a:hlinkClick r:id="rId10"/>
              </a:rPr>
              <a:t>http://researchdata.gla.ac.uk/</a:t>
            </a:r>
            <a:r>
              <a:rPr lang="en-GB" altLang="en-US" sz="1400">
                <a:latin typeface="Arial" panose="020B0604020202020204" pitchFamily="34" charset="0"/>
              </a:rPr>
              <a:t> </a:t>
            </a:r>
          </a:p>
        </p:txBody>
      </p:sp>
    </p:spTree>
    <p:extLst>
      <p:ext uri="{BB962C8B-B14F-4D97-AF65-F5344CB8AC3E}">
        <p14:creationId xmlns:p14="http://schemas.microsoft.com/office/powerpoint/2010/main" val="3927523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GB" altLang="en-US" smtClean="0"/>
              <a:t>How should you describe your data? </a:t>
            </a:r>
          </a:p>
        </p:txBody>
      </p:sp>
      <p:pic>
        <p:nvPicPr>
          <p:cNvPr id="15363" name="Picture 3"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81" y="1312751"/>
            <a:ext cx="841692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2411413" y="6396038"/>
            <a:ext cx="705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hlinkClick r:id="rId4"/>
              </a:rPr>
              <a:t>http://www.dcc.ac.uk/resources/metadata-standards</a:t>
            </a:r>
            <a:r>
              <a:rPr lang="en-GB" altLang="en-US" sz="2400"/>
              <a:t> </a:t>
            </a:r>
          </a:p>
        </p:txBody>
      </p:sp>
    </p:spTree>
    <p:extLst>
      <p:ext uri="{BB962C8B-B14F-4D97-AF65-F5344CB8AC3E}">
        <p14:creationId xmlns:p14="http://schemas.microsoft.com/office/powerpoint/2010/main" val="2024099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Practical issues relating to access </a:t>
            </a:r>
            <a:endParaRPr lang="en-GB" dirty="0"/>
          </a:p>
        </p:txBody>
      </p:sp>
      <p:sp>
        <p:nvSpPr>
          <p:cNvPr id="3" name="Content Placeholder 2"/>
          <p:cNvSpPr>
            <a:spLocks noGrp="1"/>
          </p:cNvSpPr>
          <p:nvPr>
            <p:ph idx="1"/>
          </p:nvPr>
        </p:nvSpPr>
        <p:spPr/>
        <p:txBody>
          <a:bodyPr/>
          <a:lstStyle/>
          <a:p>
            <a:r>
              <a:rPr lang="en-GB" dirty="0" smtClean="0"/>
              <a:t>How will data access be governed</a:t>
            </a:r>
          </a:p>
          <a:p>
            <a:r>
              <a:rPr lang="en-GB" dirty="0" smtClean="0"/>
              <a:t>How will a description of sensitive data holdings be found?</a:t>
            </a:r>
            <a:r>
              <a:rPr lang="en-GB" dirty="0"/>
              <a:t> </a:t>
            </a:r>
            <a:endParaRPr lang="en-GB" dirty="0" smtClean="0"/>
          </a:p>
          <a:p>
            <a:r>
              <a:rPr lang="en-GB" dirty="0" smtClean="0"/>
              <a:t>Do </a:t>
            </a:r>
            <a:r>
              <a:rPr lang="en-GB" dirty="0"/>
              <a:t>you need a safe </a:t>
            </a:r>
            <a:r>
              <a:rPr lang="en-GB" dirty="0" smtClean="0"/>
              <a:t>haven to provide access if requests come in?</a:t>
            </a:r>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3645024"/>
            <a:ext cx="2098576" cy="2980223"/>
          </a:xfrm>
          <a:prstGeom prst="rect">
            <a:avLst/>
          </a:prstGeom>
        </p:spPr>
      </p:pic>
    </p:spTree>
    <p:extLst>
      <p:ext uri="{BB962C8B-B14F-4D97-AF65-F5344CB8AC3E}">
        <p14:creationId xmlns:p14="http://schemas.microsoft.com/office/powerpoint/2010/main" val="254614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350838"/>
            <a:ext cx="8351837" cy="2447926"/>
          </a:xfrm>
        </p:spPr>
        <p:txBody>
          <a:bodyPr/>
          <a:lstStyle/>
          <a:p>
            <a:r>
              <a:rPr lang="en-GB" altLang="en-US" sz="4000" dirty="0" smtClean="0"/>
              <a:t>Make dealing with sensitive data easier from the start </a:t>
            </a:r>
            <a:endParaRPr lang="en-GB" altLang="en-US" sz="4000" dirty="0" smtClean="0"/>
          </a:p>
        </p:txBody>
      </p:sp>
      <p:sp>
        <p:nvSpPr>
          <p:cNvPr id="13315" name="Content Placeholder 2"/>
          <p:cNvSpPr>
            <a:spLocks noGrp="1"/>
          </p:cNvSpPr>
          <p:nvPr>
            <p:ph idx="1"/>
          </p:nvPr>
        </p:nvSpPr>
        <p:spPr>
          <a:xfrm>
            <a:off x="128588" y="1741488"/>
            <a:ext cx="3832225" cy="2563812"/>
          </a:xfrm>
        </p:spPr>
        <p:txBody>
          <a:bodyPr/>
          <a:lstStyle/>
          <a:p>
            <a:pPr lvl="1">
              <a:buClr>
                <a:schemeClr val="tx2"/>
              </a:buClr>
              <a:buFont typeface="Arial" panose="020B0604020202020204" pitchFamily="34" charset="0"/>
              <a:buChar char="•"/>
            </a:pPr>
            <a:r>
              <a:rPr lang="en-US" altLang="en-US" smtClean="0">
                <a:ea typeface="MS PGothic" panose="020B0600070205080204" pitchFamily="34" charset="-128"/>
                <a:cs typeface="Arial" panose="020B0604020202020204" pitchFamily="34" charset="0"/>
              </a:rPr>
              <a:t>PI/researcher</a:t>
            </a:r>
          </a:p>
          <a:p>
            <a:pPr lvl="1">
              <a:lnSpc>
                <a:spcPct val="200000"/>
              </a:lnSpc>
              <a:buClr>
                <a:schemeClr val="tx2"/>
              </a:buClr>
              <a:buFont typeface="Arial" panose="020B0604020202020204" pitchFamily="34" charset="0"/>
              <a:buChar char="•"/>
            </a:pPr>
            <a:r>
              <a:rPr lang="en-US" altLang="en-US" smtClean="0">
                <a:ea typeface="MS PGothic" panose="020B0600070205080204" pitchFamily="34" charset="-128"/>
                <a:cs typeface="Arial" panose="020B0604020202020204" pitchFamily="34" charset="0"/>
              </a:rPr>
              <a:t>Data repository</a:t>
            </a:r>
          </a:p>
          <a:p>
            <a:pPr lvl="1">
              <a:lnSpc>
                <a:spcPct val="200000"/>
              </a:lnSpc>
              <a:buClr>
                <a:schemeClr val="tx2"/>
              </a:buClr>
              <a:buFont typeface="Arial" panose="020B0604020202020204" pitchFamily="34" charset="0"/>
              <a:buChar char="•"/>
            </a:pPr>
            <a:r>
              <a:rPr lang="en-US" altLang="en-US" smtClean="0">
                <a:ea typeface="MS PGothic" panose="020B0600070205080204" pitchFamily="34" charset="-128"/>
                <a:cs typeface="Arial" panose="020B0604020202020204" pitchFamily="34" charset="0"/>
              </a:rPr>
              <a:t>Support staff</a:t>
            </a:r>
          </a:p>
          <a:p>
            <a:endParaRPr lang="en-GB" altLang="en-US" sz="2800" smtClean="0"/>
          </a:p>
        </p:txBody>
      </p:sp>
      <p:sp>
        <p:nvSpPr>
          <p:cNvPr id="2" name="Rectangle 1"/>
          <p:cNvSpPr/>
          <p:nvPr/>
        </p:nvSpPr>
        <p:spPr>
          <a:xfrm>
            <a:off x="128588" y="3852863"/>
            <a:ext cx="4572000" cy="2544762"/>
          </a:xfrm>
          <a:prstGeom prst="rect">
            <a:avLst/>
          </a:prstGeom>
        </p:spPr>
        <p:txBody>
          <a:bodyPr>
            <a:spAutoFit/>
          </a:bodyPr>
          <a:lstStyle/>
          <a:p>
            <a:pPr lvl="1">
              <a:lnSpc>
                <a:spcPct val="200000"/>
              </a:lnSpc>
              <a:buClr>
                <a:schemeClr val="tx2"/>
              </a:buClr>
              <a:buFont typeface="Arial" panose="020B0604020202020204" pitchFamily="34" charset="0"/>
              <a:buChar char="•"/>
              <a:defRPr/>
            </a:pPr>
            <a:r>
              <a:rPr lang="en-US" altLang="en-US" sz="2800" dirty="0">
                <a:latin typeface="+mn-lt"/>
                <a:ea typeface="MS PGothic" panose="020B0600070205080204" pitchFamily="34" charset="-128"/>
              </a:rPr>
              <a:t> Research participants </a:t>
            </a:r>
          </a:p>
          <a:p>
            <a:pPr lvl="1">
              <a:lnSpc>
                <a:spcPct val="200000"/>
              </a:lnSpc>
              <a:buClr>
                <a:schemeClr val="tx2"/>
              </a:buClr>
              <a:buFont typeface="Arial" panose="020B0604020202020204" pitchFamily="34" charset="0"/>
              <a:buChar char="•"/>
              <a:defRPr/>
            </a:pPr>
            <a:r>
              <a:rPr lang="en-US" altLang="en-US" sz="2800" dirty="0">
                <a:latin typeface="+mn-lt"/>
                <a:ea typeface="MS PGothic" panose="020B0600070205080204" pitchFamily="34" charset="-128"/>
              </a:rPr>
              <a:t> Commercial partners</a:t>
            </a:r>
          </a:p>
          <a:p>
            <a:pPr lvl="1">
              <a:lnSpc>
                <a:spcPct val="200000"/>
              </a:lnSpc>
              <a:buClr>
                <a:schemeClr val="tx2"/>
              </a:buClr>
              <a:buFont typeface="Arial" panose="020B0604020202020204" pitchFamily="34" charset="0"/>
              <a:buChar char="•"/>
              <a:defRPr/>
            </a:pPr>
            <a:r>
              <a:rPr lang="en-US" altLang="en-US" sz="2800" dirty="0">
                <a:latin typeface="+mn-lt"/>
                <a:ea typeface="MS PGothic" panose="020B0600070205080204" pitchFamily="34" charset="-128"/>
              </a:rPr>
              <a:t> Secondary data user      </a:t>
            </a:r>
          </a:p>
        </p:txBody>
      </p:sp>
      <p:pic>
        <p:nvPicPr>
          <p:cNvPr id="13317" name="Picture 4" descr="http://2.bp.blogspot.com/-46QE55OOTPY/Uit65whx2KI/AAAAAAAACME/BWuU8at-4g0/s400/cons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2492375"/>
            <a:ext cx="363696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105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90550" y="545857"/>
            <a:ext cx="8229600" cy="922114"/>
          </a:xfrm>
        </p:spPr>
        <p:txBody>
          <a:bodyPr>
            <a:normAutofit fontScale="90000"/>
          </a:bodyPr>
          <a:lstStyle/>
          <a:p>
            <a:r>
              <a:rPr lang="en-GB" altLang="en-US" dirty="0" smtClean="0"/>
              <a:t>Be clear about who can use </a:t>
            </a:r>
            <a:r>
              <a:rPr lang="en-GB" altLang="en-US" dirty="0" smtClean="0"/>
              <a:t>data </a:t>
            </a:r>
            <a:r>
              <a:rPr lang="en-GB" altLang="en-US" dirty="0" smtClean="0"/>
              <a:t>– apply a license</a:t>
            </a:r>
          </a:p>
        </p:txBody>
      </p:sp>
      <p:sp>
        <p:nvSpPr>
          <p:cNvPr id="17411" name="Rectangle 2"/>
          <p:cNvSpPr>
            <a:spLocks noChangeArrowheads="1"/>
          </p:cNvSpPr>
          <p:nvPr/>
        </p:nvSpPr>
        <p:spPr bwMode="auto">
          <a:xfrm>
            <a:off x="1395413" y="5965825"/>
            <a:ext cx="295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r-FR" sz="1400">
                <a:hlinkClick r:id="rId3"/>
              </a:rPr>
              <a:t>http://creativecommons.org/choose/</a:t>
            </a:r>
            <a:r>
              <a:rPr lang="en-GB" altLang="fr-FR" sz="1400"/>
              <a:t> </a:t>
            </a:r>
          </a:p>
        </p:txBody>
      </p:sp>
      <p:pic>
        <p:nvPicPr>
          <p:cNvPr id="174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863" y="1916113"/>
            <a:ext cx="4859337"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1943100"/>
            <a:ext cx="3708400" cy="321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705350" y="5254625"/>
            <a:ext cx="4862513" cy="307975"/>
          </a:xfrm>
        </p:spPr>
        <p:txBody>
          <a:bodyPr/>
          <a:lstStyle/>
          <a:p>
            <a:pPr marL="0" indent="0" algn="ctr">
              <a:spcAft>
                <a:spcPts val="0"/>
              </a:spcAft>
              <a:buFont typeface="Arial" panose="020B0604020202020204" pitchFamily="34" charset="0"/>
              <a:buNone/>
              <a:defRPr/>
            </a:pPr>
            <a:r>
              <a:rPr lang="en-GB" sz="1100" dirty="0" err="1" smtClean="0">
                <a:hlinkClick r:id="rId6"/>
              </a:rPr>
              <a:t>www.dcc.ac.uk</a:t>
            </a:r>
            <a:r>
              <a:rPr lang="en-GB" sz="1100" dirty="0" smtClean="0">
                <a:hlinkClick r:id="rId6"/>
              </a:rPr>
              <a:t>/resources/how-guides/license-research-data</a:t>
            </a:r>
            <a:r>
              <a:rPr lang="en-GB" sz="1100" dirty="0" smtClean="0"/>
              <a:t> </a:t>
            </a:r>
          </a:p>
          <a:p>
            <a:pPr marL="0" indent="0" algn="ctr">
              <a:spcAft>
                <a:spcPts val="0"/>
              </a:spcAft>
              <a:buFont typeface="Arial" panose="020B0604020202020204" pitchFamily="34" charset="0"/>
              <a:buNone/>
              <a:defRPr/>
            </a:pPr>
            <a:endParaRPr lang="en-GB" sz="1400" dirty="0"/>
          </a:p>
          <a:p>
            <a:pPr algn="ctr">
              <a:defRPr/>
            </a:pPr>
            <a:endParaRPr lang="en-GB" sz="1400" dirty="0"/>
          </a:p>
        </p:txBody>
      </p:sp>
    </p:spTree>
    <p:extLst>
      <p:ext uri="{BB962C8B-B14F-4D97-AF65-F5344CB8AC3E}">
        <p14:creationId xmlns:p14="http://schemas.microsoft.com/office/powerpoint/2010/main" val="799634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Access, use and preservation services</a:t>
            </a:r>
            <a:endParaRPr lang="en-GB" dirty="0"/>
          </a:p>
        </p:txBody>
      </p:sp>
      <p:sp>
        <p:nvSpPr>
          <p:cNvPr id="3" name="Content Placeholder 2"/>
          <p:cNvSpPr>
            <a:spLocks noGrp="1"/>
          </p:cNvSpPr>
          <p:nvPr>
            <p:ph idx="1"/>
          </p:nvPr>
        </p:nvSpPr>
        <p:spPr>
          <a:xfrm>
            <a:off x="135901" y="1484784"/>
            <a:ext cx="4426483" cy="5373216"/>
          </a:xfrm>
        </p:spPr>
        <p:txBody>
          <a:bodyPr>
            <a:normAutofit/>
          </a:bodyPr>
          <a:lstStyle/>
          <a:p>
            <a:r>
              <a:rPr lang="en-GB" dirty="0" smtClean="0"/>
              <a:t>Scoping, refining, delivering and sustaining RDM services</a:t>
            </a:r>
          </a:p>
          <a:p>
            <a:pPr marL="0" indent="0">
              <a:buNone/>
            </a:pPr>
            <a:endParaRPr lang="en-GB" dirty="0" smtClean="0"/>
          </a:p>
          <a:p>
            <a:r>
              <a:rPr lang="en-GB" dirty="0" smtClean="0"/>
              <a:t>Practical </a:t>
            </a:r>
            <a:r>
              <a:rPr lang="en-GB" dirty="0" smtClean="0"/>
              <a:t>tips and suggestions</a:t>
            </a:r>
            <a:endParaRPr lang="en-GB"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121" y="1698871"/>
            <a:ext cx="4413176" cy="3952542"/>
          </a:xfrm>
          <a:prstGeom prst="rect">
            <a:avLst/>
          </a:prstGeom>
        </p:spPr>
      </p:pic>
      <p:sp>
        <p:nvSpPr>
          <p:cNvPr id="8" name="Rectangle 7"/>
          <p:cNvSpPr/>
          <p:nvPr/>
        </p:nvSpPr>
        <p:spPr>
          <a:xfrm>
            <a:off x="4562385" y="6017134"/>
            <a:ext cx="4572000" cy="307777"/>
          </a:xfrm>
          <a:prstGeom prst="rect">
            <a:avLst/>
          </a:prstGeom>
        </p:spPr>
        <p:txBody>
          <a:bodyPr>
            <a:spAutoFit/>
          </a:bodyPr>
          <a:lstStyle/>
          <a:p>
            <a:r>
              <a:rPr lang="en-GB" sz="1400" b="1" dirty="0">
                <a:hlinkClick r:id="rId4"/>
              </a:rPr>
              <a:t>http://</a:t>
            </a:r>
            <a:r>
              <a:rPr lang="en-GB" sz="1400" b="1" dirty="0" smtClean="0">
                <a:hlinkClick r:id="rId4"/>
              </a:rPr>
              <a:t>www.dcc.ac.uk/resources/developing-rdm-services</a:t>
            </a:r>
            <a:r>
              <a:rPr lang="en-GB" sz="1400" b="1" dirty="0" smtClean="0"/>
              <a:t> </a:t>
            </a:r>
            <a:endParaRPr lang="en-GB" sz="1400" b="1" dirty="0"/>
          </a:p>
        </p:txBody>
      </p:sp>
      <p:sp>
        <p:nvSpPr>
          <p:cNvPr id="9" name="Rectangle 8"/>
          <p:cNvSpPr/>
          <p:nvPr/>
        </p:nvSpPr>
        <p:spPr>
          <a:xfrm>
            <a:off x="5046962" y="6397959"/>
            <a:ext cx="3602846" cy="307777"/>
          </a:xfrm>
          <a:prstGeom prst="rect">
            <a:avLst/>
          </a:prstGeom>
        </p:spPr>
        <p:txBody>
          <a:bodyPr wrap="none">
            <a:spAutoFit/>
          </a:bodyPr>
          <a:lstStyle/>
          <a:p>
            <a:r>
              <a:rPr lang="en-GB" sz="1400" b="1" dirty="0">
                <a:hlinkClick r:id="rId5"/>
              </a:rPr>
              <a:t>http://</a:t>
            </a:r>
            <a:r>
              <a:rPr lang="en-GB" sz="1400" b="1" dirty="0" smtClean="0">
                <a:hlinkClick r:id="rId5"/>
              </a:rPr>
              <a:t>www.dcc.ac.uk/resources/how-guides</a:t>
            </a:r>
            <a:r>
              <a:rPr lang="en-GB" sz="1400" b="1" dirty="0" smtClean="0"/>
              <a:t> </a:t>
            </a:r>
            <a:endParaRPr lang="en-GB" sz="1400" b="1" dirty="0"/>
          </a:p>
        </p:txBody>
      </p:sp>
    </p:spTree>
    <p:extLst>
      <p:ext uri="{BB962C8B-B14F-4D97-AF65-F5344CB8AC3E}">
        <p14:creationId xmlns:p14="http://schemas.microsoft.com/office/powerpoint/2010/main" val="2135694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922114"/>
          </a:xfrm>
        </p:spPr>
        <p:txBody>
          <a:bodyPr>
            <a:normAutofit fontScale="90000"/>
          </a:bodyPr>
          <a:lstStyle/>
          <a:p>
            <a:r>
              <a:rPr lang="en-GB" dirty="0" smtClean="0">
                <a:solidFill>
                  <a:schemeClr val="bg1"/>
                </a:solidFill>
              </a:rPr>
              <a:t>Sustaining services and infrastructure</a:t>
            </a:r>
            <a:endParaRPr lang="en-GB" dirty="0">
              <a:solidFill>
                <a:schemeClr val="bg1"/>
              </a:solidFill>
            </a:endParaRPr>
          </a:p>
        </p:txBody>
      </p:sp>
    </p:spTree>
    <p:extLst>
      <p:ext uri="{BB962C8B-B14F-4D97-AF65-F5344CB8AC3E}">
        <p14:creationId xmlns:p14="http://schemas.microsoft.com/office/powerpoint/2010/main" val="169536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340768"/>
          </a:xfrm>
        </p:spPr>
        <p:txBody>
          <a:bodyPr>
            <a:normAutofit fontScale="90000"/>
          </a:bodyPr>
          <a:lstStyle/>
          <a:p>
            <a:pPr algn="ctr"/>
            <a:r>
              <a:rPr lang="en-GB" dirty="0" smtClean="0">
                <a:solidFill>
                  <a:schemeClr val="bg1"/>
                </a:solidFill>
              </a:rPr>
              <a:t>Making the business case for RDM and preservation</a:t>
            </a:r>
            <a:endParaRPr lang="en-GB" dirty="0">
              <a:solidFill>
                <a:schemeClr val="bg1"/>
              </a:solidFill>
            </a:endParaRPr>
          </a:p>
        </p:txBody>
      </p:sp>
      <p:pic>
        <p:nvPicPr>
          <p:cNvPr id="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0904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metrics</a:t>
            </a:r>
            <a:endParaRPr lang="en-GB" dirty="0"/>
          </a:p>
        </p:txBody>
      </p:sp>
      <p:sp>
        <p:nvSpPr>
          <p:cNvPr id="5" name="Content Placeholder 4"/>
          <p:cNvSpPr>
            <a:spLocks noGrp="1"/>
          </p:cNvSpPr>
          <p:nvPr>
            <p:ph idx="1"/>
          </p:nvPr>
        </p:nvSpPr>
        <p:spPr>
          <a:xfrm>
            <a:off x="3563889" y="1860836"/>
            <a:ext cx="5133256" cy="3726912"/>
          </a:xfrm>
        </p:spPr>
        <p:txBody>
          <a:bodyPr/>
          <a:lstStyle/>
          <a:p>
            <a:r>
              <a:rPr lang="en-GB" dirty="0" smtClean="0"/>
              <a:t>What should we measure?</a:t>
            </a:r>
          </a:p>
          <a:p>
            <a:pPr marL="0" indent="0">
              <a:buNone/>
            </a:pPr>
            <a:endParaRPr lang="en-GB" dirty="0"/>
          </a:p>
          <a:p>
            <a:r>
              <a:rPr lang="en-GB" dirty="0" smtClean="0"/>
              <a:t>How do we measure it? </a:t>
            </a:r>
            <a:endParaRPr lang="en-GB" dirty="0"/>
          </a:p>
        </p:txBody>
      </p:sp>
      <p:pic>
        <p:nvPicPr>
          <p:cNvPr id="6" name="Picture 5"/>
          <p:cNvPicPr>
            <a:picLocks noChangeAspect="1"/>
          </p:cNvPicPr>
          <p:nvPr/>
        </p:nvPicPr>
        <p:blipFill>
          <a:blip r:embed="rId2"/>
          <a:stretch>
            <a:fillRect/>
          </a:stretch>
        </p:blipFill>
        <p:spPr>
          <a:xfrm>
            <a:off x="124259" y="899167"/>
            <a:ext cx="3854921" cy="3854921"/>
          </a:xfrm>
          <a:prstGeom prst="rect">
            <a:avLst/>
          </a:prstGeom>
        </p:spPr>
      </p:pic>
      <p:sp>
        <p:nvSpPr>
          <p:cNvPr id="7" name="Rectangle 6"/>
          <p:cNvSpPr/>
          <p:nvPr/>
        </p:nvSpPr>
        <p:spPr>
          <a:xfrm>
            <a:off x="2051720" y="6381328"/>
            <a:ext cx="7092280" cy="307777"/>
          </a:xfrm>
          <a:prstGeom prst="rect">
            <a:avLst/>
          </a:prstGeom>
        </p:spPr>
        <p:txBody>
          <a:bodyPr wrap="square">
            <a:spAutoFit/>
          </a:bodyPr>
          <a:lstStyle/>
          <a:p>
            <a:r>
              <a:rPr lang="en-GB" sz="1400" b="1" dirty="0">
                <a:hlinkClick r:id="rId3"/>
              </a:rPr>
              <a:t>http://</a:t>
            </a:r>
            <a:r>
              <a:rPr lang="en-GB" sz="1400" b="1" dirty="0" smtClean="0">
                <a:hlinkClick r:id="rId3"/>
              </a:rPr>
              <a:t>blog.kksmarts.com/wp-content/uploads/2013/05/tape_measuring_success_6539.jpg</a:t>
            </a:r>
            <a:r>
              <a:rPr lang="en-GB" sz="1400" b="1" dirty="0" smtClean="0"/>
              <a:t> </a:t>
            </a:r>
            <a:endParaRPr lang="en-GB" sz="1400" b="1" dirty="0"/>
          </a:p>
        </p:txBody>
      </p:sp>
    </p:spTree>
    <p:extLst>
      <p:ext uri="{BB962C8B-B14F-4D97-AF65-F5344CB8AC3E}">
        <p14:creationId xmlns:p14="http://schemas.microsoft.com/office/powerpoint/2010/main" val="1197570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55296"/>
            <a:ext cx="9144000" cy="648072"/>
          </a:xfrm>
        </p:spPr>
        <p:txBody>
          <a:bodyPr>
            <a:normAutofit/>
          </a:bodyPr>
          <a:lstStyle/>
          <a:p>
            <a:r>
              <a:rPr lang="en-GB" sz="3200" dirty="0" smtClean="0"/>
              <a:t>Gaining business intelligence through RDM services </a:t>
            </a:r>
            <a:endParaRPr lang="en-GB" sz="3200" dirty="0"/>
          </a:p>
        </p:txBody>
      </p:sp>
      <p:pic>
        <p:nvPicPr>
          <p:cNvPr id="4" name="Picture 3" descr="Capture.PNG"/>
          <p:cNvPicPr/>
          <p:nvPr/>
        </p:nvPicPr>
        <p:blipFill>
          <a:blip r:embed="rId3" cstate="print"/>
          <a:stretch>
            <a:fillRect/>
          </a:stretch>
        </p:blipFill>
        <p:spPr>
          <a:xfrm>
            <a:off x="495495" y="1628800"/>
            <a:ext cx="4824536" cy="1080120"/>
          </a:xfrm>
          <a:prstGeom prst="rect">
            <a:avLst/>
          </a:prstGeom>
          <a:ln>
            <a:solidFill>
              <a:schemeClr val="bg1">
                <a:lumMod val="75000"/>
              </a:schemeClr>
            </a:solidFill>
          </a:ln>
        </p:spPr>
      </p:pic>
      <p:pic>
        <p:nvPicPr>
          <p:cNvPr id="5" name="Picture 4" descr="Capture.PNG"/>
          <p:cNvPicPr/>
          <p:nvPr/>
        </p:nvPicPr>
        <p:blipFill>
          <a:blip r:embed="rId4" cstate="print"/>
          <a:srcRect r="52022"/>
          <a:stretch>
            <a:fillRect/>
          </a:stretch>
        </p:blipFill>
        <p:spPr>
          <a:xfrm>
            <a:off x="5724128" y="2348880"/>
            <a:ext cx="3312368" cy="3240360"/>
          </a:xfrm>
          <a:prstGeom prst="rect">
            <a:avLst/>
          </a:prstGeom>
          <a:ln>
            <a:solidFill>
              <a:schemeClr val="bg1">
                <a:lumMod val="75000"/>
              </a:schemeClr>
            </a:solidFill>
          </a:ln>
        </p:spPr>
      </p:pic>
      <p:pic>
        <p:nvPicPr>
          <p:cNvPr id="6" name="Picture 5" descr="Capture.PNG"/>
          <p:cNvPicPr>
            <a:picLocks noChangeAspect="1"/>
          </p:cNvPicPr>
          <p:nvPr/>
        </p:nvPicPr>
        <p:blipFill>
          <a:blip r:embed="rId5" cstate="print"/>
          <a:stretch>
            <a:fillRect/>
          </a:stretch>
        </p:blipFill>
        <p:spPr>
          <a:xfrm>
            <a:off x="271418" y="3068960"/>
            <a:ext cx="5272690" cy="3544916"/>
          </a:xfrm>
          <a:prstGeom prst="rect">
            <a:avLst/>
          </a:prstGeom>
        </p:spPr>
      </p:pic>
    </p:spTree>
    <p:extLst>
      <p:ext uri="{BB962C8B-B14F-4D97-AF65-F5344CB8AC3E}">
        <p14:creationId xmlns:p14="http://schemas.microsoft.com/office/powerpoint/2010/main" val="1928782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Sustainability of your business model</a:t>
            </a:r>
            <a:endParaRPr lang="en-GB" dirty="0"/>
          </a:p>
        </p:txBody>
      </p:sp>
      <p:pic>
        <p:nvPicPr>
          <p:cNvPr id="1026" name="Picture 2" descr="http://www.curationexchange.org/images/sustainability_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77687"/>
            <a:ext cx="8056880" cy="5038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56176" y="6517666"/>
            <a:ext cx="2865400" cy="307777"/>
          </a:xfrm>
          <a:prstGeom prst="rect">
            <a:avLst/>
          </a:prstGeom>
        </p:spPr>
        <p:txBody>
          <a:bodyPr wrap="none">
            <a:spAutoFit/>
          </a:bodyPr>
          <a:lstStyle/>
          <a:p>
            <a:r>
              <a:rPr lang="en-GB" sz="1400" b="1" dirty="0">
                <a:hlinkClick r:id="rId4"/>
              </a:rPr>
              <a:t>http://www.curationexchange.org</a:t>
            </a:r>
            <a:r>
              <a:rPr lang="en-GB" sz="1400" b="1" dirty="0" smtClean="0">
                <a:hlinkClick r:id="rId4"/>
              </a:rPr>
              <a:t>/</a:t>
            </a:r>
            <a:r>
              <a:rPr lang="en-GB" sz="1400" b="1" dirty="0" smtClean="0"/>
              <a:t> </a:t>
            </a:r>
            <a:endParaRPr lang="en-GB" sz="1400" b="1" dirty="0"/>
          </a:p>
        </p:txBody>
      </p:sp>
    </p:spTree>
    <p:extLst>
      <p:ext uri="{BB962C8B-B14F-4D97-AF65-F5344CB8AC3E}">
        <p14:creationId xmlns:p14="http://schemas.microsoft.com/office/powerpoint/2010/main" val="3668362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Summing up </a:t>
            </a:r>
            <a:endParaRPr lang="en-GB" dirty="0"/>
          </a:p>
        </p:txBody>
      </p:sp>
      <p:sp>
        <p:nvSpPr>
          <p:cNvPr id="3" name="Content Placeholder 2"/>
          <p:cNvSpPr>
            <a:spLocks noGrp="1"/>
          </p:cNvSpPr>
          <p:nvPr>
            <p:ph idx="1"/>
          </p:nvPr>
        </p:nvSpPr>
        <p:spPr>
          <a:xfrm>
            <a:off x="440356" y="1412776"/>
            <a:ext cx="8229600" cy="4997165"/>
          </a:xfrm>
        </p:spPr>
        <p:txBody>
          <a:bodyPr>
            <a:normAutofit fontScale="77500" lnSpcReduction="20000"/>
          </a:bodyPr>
          <a:lstStyle/>
          <a:p>
            <a:pPr>
              <a:lnSpc>
                <a:spcPct val="170000"/>
              </a:lnSpc>
            </a:pPr>
            <a:r>
              <a:rPr lang="en-GB" dirty="0" smtClean="0"/>
              <a:t>Understand your organisational context</a:t>
            </a:r>
          </a:p>
          <a:p>
            <a:pPr>
              <a:lnSpc>
                <a:spcPct val="170000"/>
              </a:lnSpc>
            </a:pPr>
            <a:r>
              <a:rPr lang="en-GB" dirty="0" smtClean="0"/>
              <a:t>User requirements need to be gathered and refined over time for each user community</a:t>
            </a:r>
          </a:p>
          <a:p>
            <a:pPr>
              <a:lnSpc>
                <a:spcPct val="170000"/>
              </a:lnSpc>
            </a:pPr>
            <a:r>
              <a:rPr lang="en-GB" dirty="0" smtClean="0"/>
              <a:t>Balance your service offer against resources available and strategic objectives</a:t>
            </a:r>
          </a:p>
          <a:p>
            <a:pPr>
              <a:lnSpc>
                <a:spcPct val="170000"/>
              </a:lnSpc>
            </a:pPr>
            <a:r>
              <a:rPr lang="en-GB" dirty="0" smtClean="0"/>
              <a:t>Re-assess scope as you roll out pilot services - learn through your own experience and from your peers</a:t>
            </a:r>
          </a:p>
          <a:p>
            <a:pPr>
              <a:lnSpc>
                <a:spcPct val="170000"/>
              </a:lnSpc>
            </a:pPr>
            <a:r>
              <a:rPr lang="en-GB" dirty="0" smtClean="0"/>
              <a:t>Plan </a:t>
            </a:r>
            <a:r>
              <a:rPr lang="en-GB" dirty="0" smtClean="0"/>
              <a:t>to review and revise business model over time </a:t>
            </a:r>
            <a:endParaRPr lang="en-GB" dirty="0"/>
          </a:p>
        </p:txBody>
      </p:sp>
    </p:spTree>
    <p:extLst>
      <p:ext uri="{BB962C8B-B14F-4D97-AF65-F5344CB8AC3E}">
        <p14:creationId xmlns:p14="http://schemas.microsoft.com/office/powerpoint/2010/main" val="203838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03350" y="1268413"/>
            <a:ext cx="5832475" cy="914400"/>
          </a:xfrm>
        </p:spPr>
        <p:txBody>
          <a:bodyPr/>
          <a:lstStyle/>
          <a:p>
            <a:pPr eaLnBrk="1" hangingPunct="1"/>
            <a:r>
              <a:rPr lang="en-GB" altLang="en-US" smtClean="0"/>
              <a:t>Thanks for listening!</a:t>
            </a:r>
          </a:p>
        </p:txBody>
      </p:sp>
      <p:sp>
        <p:nvSpPr>
          <p:cNvPr id="22531" name="Rectangle 3"/>
          <p:cNvSpPr>
            <a:spLocks noGrp="1" noChangeArrowheads="1"/>
          </p:cNvSpPr>
          <p:nvPr>
            <p:ph idx="1"/>
          </p:nvPr>
        </p:nvSpPr>
        <p:spPr>
          <a:xfrm>
            <a:off x="684213" y="3068638"/>
            <a:ext cx="7127875" cy="3384550"/>
          </a:xfrm>
        </p:spPr>
        <p:txBody>
          <a:bodyPr rtlCol="0">
            <a:normAutofit lnSpcReduction="10000"/>
          </a:bodyPr>
          <a:lstStyle/>
          <a:p>
            <a:pPr eaLnBrk="1" fontAlgn="auto" hangingPunct="1">
              <a:spcAft>
                <a:spcPts val="0"/>
              </a:spcAft>
              <a:buFontTx/>
              <a:buNone/>
              <a:defRPr/>
            </a:pPr>
            <a:endParaRPr lang="en-GB" sz="2400" dirty="0" smtClean="0">
              <a:solidFill>
                <a:srgbClr val="FC6204"/>
              </a:solidFill>
            </a:endParaRPr>
          </a:p>
          <a:p>
            <a:pPr algn="ctr" eaLnBrk="1" fontAlgn="auto" hangingPunct="1">
              <a:spcAft>
                <a:spcPts val="0"/>
              </a:spcAft>
              <a:buFontTx/>
              <a:buNone/>
              <a:defRPr/>
            </a:pPr>
            <a:r>
              <a:rPr lang="en-GB" sz="2800" dirty="0" smtClean="0"/>
              <a:t>DCC guidance, tools and case studies:</a:t>
            </a:r>
          </a:p>
          <a:p>
            <a:pPr algn="ctr" eaLnBrk="1" fontAlgn="auto" hangingPunct="1">
              <a:spcAft>
                <a:spcPts val="0"/>
              </a:spcAft>
              <a:buFontTx/>
              <a:buNone/>
              <a:defRPr/>
            </a:pPr>
            <a:r>
              <a:rPr lang="en-GB" sz="2800" dirty="0" smtClean="0">
                <a:hlinkClick r:id="rId3"/>
              </a:rPr>
              <a:t>www.dcc.ac.uk/resources</a:t>
            </a:r>
            <a:endParaRPr lang="en-GB" sz="2800" dirty="0" smtClean="0"/>
          </a:p>
          <a:p>
            <a:pPr algn="ctr" eaLnBrk="1" fontAlgn="auto" hangingPunct="1">
              <a:spcAft>
                <a:spcPts val="0"/>
              </a:spcAft>
              <a:buFontTx/>
              <a:buNone/>
              <a:defRPr/>
            </a:pPr>
            <a:endParaRPr lang="en-GB" sz="3600" u="sng" dirty="0">
              <a:solidFill>
                <a:srgbClr val="0096E3"/>
              </a:solidFill>
            </a:endParaRPr>
          </a:p>
          <a:p>
            <a:pPr algn="ctr" eaLnBrk="1" fontAlgn="auto" hangingPunct="1">
              <a:spcAft>
                <a:spcPts val="0"/>
              </a:spcAft>
              <a:buFont typeface="Arial" panose="020B0604020202020204" pitchFamily="34" charset="0"/>
              <a:buNone/>
              <a:defRPr/>
            </a:pPr>
            <a:r>
              <a:rPr lang="en-GB" sz="2800" dirty="0"/>
              <a:t>Follow us on </a:t>
            </a:r>
            <a:r>
              <a:rPr lang="en-GB" sz="2800" dirty="0" smtClean="0"/>
              <a:t>twitter:</a:t>
            </a:r>
          </a:p>
          <a:p>
            <a:pPr algn="ctr" eaLnBrk="1" fontAlgn="auto" hangingPunct="1">
              <a:spcAft>
                <a:spcPts val="0"/>
              </a:spcAft>
              <a:buFont typeface="Arial" panose="020B0604020202020204" pitchFamily="34" charset="0"/>
              <a:buNone/>
              <a:defRPr/>
            </a:pPr>
            <a:r>
              <a:rPr lang="en-GB" sz="2800" dirty="0" smtClean="0"/>
              <a:t> </a:t>
            </a:r>
            <a:r>
              <a:rPr lang="en-GB" sz="2800" dirty="0"/>
              <a:t>@digitalcuration and #</a:t>
            </a:r>
            <a:r>
              <a:rPr lang="en-GB" sz="2800" dirty="0" err="1" smtClean="0"/>
              <a:t>ukdcc</a:t>
            </a:r>
            <a:endParaRPr lang="en-GB" sz="2800" dirty="0"/>
          </a:p>
          <a:p>
            <a:pPr eaLnBrk="1" fontAlgn="auto" hangingPunct="1">
              <a:spcAft>
                <a:spcPts val="0"/>
              </a:spcAft>
              <a:buFontTx/>
              <a:buNone/>
              <a:defRPr/>
            </a:pPr>
            <a:r>
              <a:rPr lang="en-GB" sz="2400" dirty="0" smtClean="0"/>
              <a:t>	</a:t>
            </a:r>
          </a:p>
          <a:p>
            <a:pPr eaLnBrk="1" fontAlgn="auto" hangingPunct="1">
              <a:spcAft>
                <a:spcPts val="0"/>
              </a:spcAft>
              <a:buFontTx/>
              <a:buNone/>
              <a:defRPr/>
            </a:pPr>
            <a:endParaRPr lang="en-GB" sz="2000" dirty="0" smtClean="0"/>
          </a:p>
          <a:p>
            <a:pPr eaLnBrk="1" fontAlgn="auto" hangingPunct="1">
              <a:spcAft>
                <a:spcPts val="0"/>
              </a:spcAft>
              <a:buFontTx/>
              <a:buNone/>
              <a:defRPr/>
            </a:pPr>
            <a:endParaRPr lang="en-GB" sz="2400" dirty="0" smtClean="0"/>
          </a:p>
        </p:txBody>
      </p:sp>
      <p:pic>
        <p:nvPicPr>
          <p:cNvPr id="3072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0"/>
            <a:ext cx="10429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4889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763688" y="1484784"/>
            <a:ext cx="6264696" cy="4688394"/>
            <a:chOff x="1325683" y="1169334"/>
            <a:chExt cx="6840421" cy="5160983"/>
          </a:xfrm>
          <a:solidFill>
            <a:schemeClr val="accent5">
              <a:lumMod val="20000"/>
              <a:lumOff val="80000"/>
            </a:schemeClr>
          </a:solidFill>
        </p:grpSpPr>
        <p:sp>
          <p:nvSpPr>
            <p:cNvPr id="10" name="Rounded Rectangle 9"/>
            <p:cNvSpPr/>
            <p:nvPr/>
          </p:nvSpPr>
          <p:spPr>
            <a:xfrm>
              <a:off x="2400949" y="5724325"/>
              <a:ext cx="4613027" cy="605992"/>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Skills</a:t>
              </a:r>
              <a:r>
                <a:rPr lang="en-US" dirty="0">
                  <a:solidFill>
                    <a:schemeClr val="tx1"/>
                  </a:solidFill>
                </a:rPr>
                <a:t> training &amp; </a:t>
              </a:r>
              <a:r>
                <a:rPr lang="en-US" dirty="0" smtClean="0">
                  <a:solidFill>
                    <a:schemeClr val="tx1"/>
                  </a:solidFill>
                </a:rPr>
                <a:t>consultancy – 63%</a:t>
              </a:r>
              <a:endParaRPr lang="en-US" dirty="0">
                <a:solidFill>
                  <a:schemeClr val="tx1"/>
                </a:solidFill>
              </a:endParaRPr>
            </a:p>
          </p:txBody>
        </p:sp>
        <p:sp>
          <p:nvSpPr>
            <p:cNvPr id="5" name="Circular Arrow 4"/>
            <p:cNvSpPr/>
            <p:nvPr/>
          </p:nvSpPr>
          <p:spPr>
            <a:xfrm rot="16852179">
              <a:off x="2481246" y="1821346"/>
              <a:ext cx="4000500" cy="4095518"/>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ircular Arrow 5"/>
            <p:cNvSpPr/>
            <p:nvPr/>
          </p:nvSpPr>
          <p:spPr>
            <a:xfrm rot="6721995">
              <a:off x="2484909" y="1585219"/>
              <a:ext cx="4105649" cy="4379904"/>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842149" y="1194735"/>
              <a:ext cx="2283065"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Policy and </a:t>
              </a:r>
              <a:r>
                <a:rPr lang="en-US" dirty="0" smtClean="0">
                  <a:solidFill>
                    <a:schemeClr val="tx1"/>
                  </a:solidFill>
                </a:rPr>
                <a:t>strategy – 87%</a:t>
              </a:r>
              <a:endParaRPr lang="en-US" dirty="0">
                <a:solidFill>
                  <a:schemeClr val="tx1"/>
                </a:solidFill>
              </a:endParaRPr>
            </a:p>
          </p:txBody>
        </p:sp>
        <p:sp>
          <p:nvSpPr>
            <p:cNvPr id="8" name="Rounded Rectangle 7"/>
            <p:cNvSpPr/>
            <p:nvPr/>
          </p:nvSpPr>
          <p:spPr>
            <a:xfrm>
              <a:off x="5242813" y="1194735"/>
              <a:ext cx="220426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Business </a:t>
              </a:r>
              <a:r>
                <a:rPr lang="en-US" dirty="0" smtClean="0">
                  <a:solidFill>
                    <a:schemeClr val="tx1"/>
                  </a:solidFill>
                </a:rPr>
                <a:t>planning – 13% </a:t>
              </a:r>
              <a:endParaRPr lang="en-US" dirty="0">
                <a:solidFill>
                  <a:schemeClr val="tx1"/>
                </a:solidFill>
              </a:endParaRPr>
            </a:p>
          </p:txBody>
        </p:sp>
        <p:grpSp>
          <p:nvGrpSpPr>
            <p:cNvPr id="2" name="Group 16"/>
            <p:cNvGrpSpPr/>
            <p:nvPr/>
          </p:nvGrpSpPr>
          <p:grpSpPr>
            <a:xfrm>
              <a:off x="1325683" y="2139317"/>
              <a:ext cx="6840421" cy="2805782"/>
              <a:chOff x="1086009" y="2763168"/>
              <a:chExt cx="6739579" cy="2805782"/>
            </a:xfrm>
            <a:grpFill/>
          </p:grpSpPr>
          <p:sp>
            <p:nvSpPr>
              <p:cNvPr id="12" name="Rounded Rectangle 11"/>
              <p:cNvSpPr/>
              <p:nvPr/>
            </p:nvSpPr>
            <p:spPr>
              <a:xfrm>
                <a:off x="3038003" y="2763168"/>
                <a:ext cx="2510896"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Management Planning – 50%</a:t>
                </a:r>
                <a:endParaRPr lang="en-US" dirty="0">
                  <a:solidFill>
                    <a:schemeClr val="tx1"/>
                  </a:solidFill>
                </a:endParaRPr>
              </a:p>
            </p:txBody>
          </p:sp>
          <p:sp>
            <p:nvSpPr>
              <p:cNvPr id="13" name="Rounded Rectangle 12"/>
              <p:cNvSpPr/>
              <p:nvPr/>
            </p:nvSpPr>
            <p:spPr>
              <a:xfrm>
                <a:off x="5148489" y="3829050"/>
                <a:ext cx="242747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Managing active </a:t>
                </a:r>
                <a:r>
                  <a:rPr lang="en-US" dirty="0" smtClean="0">
                    <a:solidFill>
                      <a:schemeClr val="tx1"/>
                    </a:solidFill>
                  </a:rPr>
                  <a:t>data – 40 % </a:t>
                </a:r>
                <a:endParaRPr lang="en-US" dirty="0">
                  <a:solidFill>
                    <a:schemeClr val="tx1"/>
                  </a:solidFill>
                </a:endParaRPr>
              </a:p>
            </p:txBody>
          </p:sp>
          <p:sp>
            <p:nvSpPr>
              <p:cNvPr id="14" name="Rounded Rectangle 6"/>
              <p:cNvSpPr/>
              <p:nvPr/>
            </p:nvSpPr>
            <p:spPr>
              <a:xfrm>
                <a:off x="1086009" y="3829050"/>
                <a:ext cx="231908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cataloguing – 38%</a:t>
                </a:r>
                <a:endParaRPr lang="en-US" dirty="0">
                  <a:solidFill>
                    <a:schemeClr val="tx1"/>
                  </a:solidFill>
                </a:endParaRPr>
              </a:p>
            </p:txBody>
          </p:sp>
          <p:sp>
            <p:nvSpPr>
              <p:cNvPr id="15" name="Rounded Rectangle 14"/>
              <p:cNvSpPr/>
              <p:nvPr/>
            </p:nvSpPr>
            <p:spPr>
              <a:xfrm>
                <a:off x="4945394" y="4921250"/>
                <a:ext cx="2880194"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Governing access &amp; </a:t>
                </a:r>
                <a:r>
                  <a:rPr lang="en-GB" dirty="0" smtClean="0">
                    <a:solidFill>
                      <a:schemeClr val="tx1"/>
                    </a:solidFill>
                  </a:rPr>
                  <a:t>reuse – 22%</a:t>
                </a:r>
                <a:endParaRPr lang="en-US" dirty="0">
                  <a:solidFill>
                    <a:schemeClr val="tx1"/>
                  </a:solidFill>
                </a:endParaRPr>
              </a:p>
            </p:txBody>
          </p:sp>
          <p:sp>
            <p:nvSpPr>
              <p:cNvPr id="16" name="Rounded Rectangle 15"/>
              <p:cNvSpPr/>
              <p:nvPr/>
            </p:nvSpPr>
            <p:spPr>
              <a:xfrm>
                <a:off x="1086009" y="4921250"/>
                <a:ext cx="2558057"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Data </a:t>
                </a:r>
                <a:r>
                  <a:rPr lang="en-US" dirty="0" smtClean="0">
                    <a:solidFill>
                      <a:schemeClr val="tx1"/>
                    </a:solidFill>
                  </a:rPr>
                  <a:t>preservation – 18%</a:t>
                </a:r>
                <a:endParaRPr lang="en-US" dirty="0">
                  <a:solidFill>
                    <a:schemeClr val="tx1"/>
                  </a:solidFill>
                </a:endParaRPr>
              </a:p>
            </p:txBody>
          </p:sp>
        </p:grpSp>
        <p:sp>
          <p:nvSpPr>
            <p:cNvPr id="11" name="Right Arrow 10"/>
            <p:cNvSpPr/>
            <p:nvPr/>
          </p:nvSpPr>
          <p:spPr>
            <a:xfrm>
              <a:off x="4125215" y="1169334"/>
              <a:ext cx="1117600" cy="673101"/>
            </a:xfrm>
            <a:prstGeom prst="right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2" name="Title 1"/>
          <p:cNvSpPr>
            <a:spLocks noGrp="1"/>
          </p:cNvSpPr>
          <p:nvPr>
            <p:ph type="title"/>
          </p:nvPr>
        </p:nvSpPr>
        <p:spPr>
          <a:xfrm>
            <a:off x="746039" y="-29844"/>
            <a:ext cx="8229600" cy="1143000"/>
          </a:xfrm>
        </p:spPr>
        <p:txBody>
          <a:bodyPr>
            <a:normAutofit/>
          </a:bodyPr>
          <a:lstStyle/>
          <a:p>
            <a:pPr algn="l"/>
            <a:r>
              <a:rPr lang="en-US" sz="3600" dirty="0" smtClean="0"/>
              <a:t>What is the national picture in the UK</a:t>
            </a:r>
            <a:endParaRPr lang="en-US" sz="2667" i="1" dirty="0"/>
          </a:p>
        </p:txBody>
      </p:sp>
      <p:sp>
        <p:nvSpPr>
          <p:cNvPr id="41" name="TextBox 40"/>
          <p:cNvSpPr txBox="1"/>
          <p:nvPr/>
        </p:nvSpPr>
        <p:spPr>
          <a:xfrm>
            <a:off x="446049" y="6462206"/>
            <a:ext cx="3714350" cy="338554"/>
          </a:xfrm>
          <a:prstGeom prst="rect">
            <a:avLst/>
          </a:prstGeom>
          <a:noFill/>
        </p:spPr>
        <p:txBody>
          <a:bodyPr wrap="none" rtlCol="0">
            <a:spAutoFit/>
          </a:bodyPr>
          <a:lstStyle/>
          <a:p>
            <a:r>
              <a:rPr lang="en-US" sz="1600" i="1" dirty="0"/>
              <a:t>% indicating ‘rolling out’ or ‘embedding</a:t>
            </a:r>
            <a:r>
              <a:rPr lang="en-US" sz="1600" i="1" dirty="0" smtClean="0"/>
              <a:t>’</a:t>
            </a:r>
            <a:endParaRPr lang="en-US" sz="1600" i="1" dirty="0"/>
          </a:p>
        </p:txBody>
      </p:sp>
      <p:sp>
        <p:nvSpPr>
          <p:cNvPr id="3" name="Oval 2"/>
          <p:cNvSpPr/>
          <p:nvPr/>
        </p:nvSpPr>
        <p:spPr>
          <a:xfrm>
            <a:off x="5148064" y="1113156"/>
            <a:ext cx="2520280" cy="1372078"/>
          </a:xfrm>
          <a:prstGeom prst="ellipse">
            <a:avLst/>
          </a:prstGeom>
          <a:noFill/>
          <a:ln w="38100">
            <a:solidFill>
              <a:srgbClr val="C5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614440" y="4180409"/>
            <a:ext cx="2520280" cy="1136117"/>
          </a:xfrm>
          <a:prstGeom prst="ellipse">
            <a:avLst/>
          </a:prstGeom>
          <a:noFill/>
          <a:ln w="38100">
            <a:solidFill>
              <a:srgbClr val="C5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5148064" y="4180410"/>
            <a:ext cx="3384375" cy="1053603"/>
          </a:xfrm>
          <a:prstGeom prst="ellipse">
            <a:avLst/>
          </a:prstGeom>
          <a:noFill/>
          <a:ln w="38100">
            <a:solidFill>
              <a:srgbClr val="C5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5023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3645024"/>
            <a:ext cx="8229600" cy="922114"/>
          </a:xfrm>
        </p:spPr>
        <p:txBody>
          <a:bodyPr/>
          <a:lstStyle/>
          <a:p>
            <a:pPr algn="ctr"/>
            <a:r>
              <a:rPr lang="en-GB" dirty="0" smtClean="0">
                <a:solidFill>
                  <a:schemeClr val="bg1"/>
                </a:solidFill>
              </a:rPr>
              <a:t>General advice over entire lifecycle</a:t>
            </a:r>
            <a:endParaRPr lang="en-GB" dirty="0">
              <a:solidFill>
                <a:schemeClr val="bg1"/>
              </a:solidFill>
            </a:endParaRPr>
          </a:p>
        </p:txBody>
      </p:sp>
    </p:spTree>
    <p:extLst>
      <p:ext uri="{BB962C8B-B14F-4D97-AF65-F5344CB8AC3E}">
        <p14:creationId xmlns:p14="http://schemas.microsoft.com/office/powerpoint/2010/main" val="2035140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364"/>
            <a:ext cx="8856984" cy="922114"/>
          </a:xfrm>
        </p:spPr>
        <p:txBody>
          <a:bodyPr>
            <a:normAutofit fontScale="90000"/>
          </a:bodyPr>
          <a:lstStyle/>
          <a:p>
            <a:pPr algn="l"/>
            <a:r>
              <a:rPr lang="en-GB" dirty="0" smtClean="0"/>
              <a:t>Establish a </a:t>
            </a:r>
            <a:r>
              <a:rPr lang="en-GB" dirty="0" smtClean="0"/>
              <a:t>long term governance group</a:t>
            </a:r>
            <a:endParaRPr lang="en-GB" dirty="0"/>
          </a:p>
        </p:txBody>
      </p:sp>
      <p:sp>
        <p:nvSpPr>
          <p:cNvPr id="5" name="Rectangle 4"/>
          <p:cNvSpPr/>
          <p:nvPr/>
        </p:nvSpPr>
        <p:spPr>
          <a:xfrm>
            <a:off x="2771800" y="6451130"/>
            <a:ext cx="6372200" cy="338554"/>
          </a:xfrm>
          <a:prstGeom prst="rect">
            <a:avLst/>
          </a:prstGeom>
        </p:spPr>
        <p:txBody>
          <a:bodyPr wrap="square">
            <a:spAutoFit/>
          </a:bodyPr>
          <a:lstStyle/>
          <a:p>
            <a:pPr algn="r"/>
            <a:r>
              <a:rPr lang="en-GB" sz="1600" b="1" dirty="0">
                <a:hlinkClick r:id="rId3"/>
              </a:rPr>
              <a:t>http://</a:t>
            </a:r>
            <a:r>
              <a:rPr lang="en-GB" sz="1400" b="1" dirty="0" smtClean="0">
                <a:hlinkClick r:id="rId3"/>
              </a:rPr>
              <a:t>www.executive-coaching-services.co.uk/executive-coaching/leaders.jpg</a:t>
            </a:r>
            <a:r>
              <a:rPr lang="en-GB" sz="1400" b="1" dirty="0" smtClean="0"/>
              <a:t> </a:t>
            </a:r>
            <a:endParaRPr lang="en-GB" sz="1400" b="1" dirty="0"/>
          </a:p>
        </p:txBody>
      </p:sp>
      <p:sp>
        <p:nvSpPr>
          <p:cNvPr id="6" name="Content Placeholder 5"/>
          <p:cNvSpPr>
            <a:spLocks noGrp="1"/>
          </p:cNvSpPr>
          <p:nvPr>
            <p:ph idx="1"/>
          </p:nvPr>
        </p:nvSpPr>
        <p:spPr>
          <a:xfrm>
            <a:off x="179512" y="1543623"/>
            <a:ext cx="4176464" cy="4285998"/>
          </a:xfrm>
        </p:spPr>
        <p:txBody>
          <a:bodyPr/>
          <a:lstStyle/>
          <a:p>
            <a:r>
              <a:rPr lang="en-GB" dirty="0" smtClean="0"/>
              <a:t>Good mix of representatives from operational units</a:t>
            </a:r>
          </a:p>
          <a:p>
            <a:endParaRPr lang="en-GB" dirty="0"/>
          </a:p>
          <a:p>
            <a:r>
              <a:rPr lang="en-GB" dirty="0" smtClean="0"/>
              <a:t>Senior management leadership  </a:t>
            </a:r>
            <a:endParaRPr lang="en-GB" dirty="0"/>
          </a:p>
        </p:txBody>
      </p:sp>
      <p:pic>
        <p:nvPicPr>
          <p:cNvPr id="8" name="Picture 7"/>
          <p:cNvPicPr>
            <a:picLocks noChangeAspect="1"/>
          </p:cNvPicPr>
          <p:nvPr/>
        </p:nvPicPr>
        <p:blipFill>
          <a:blip r:embed="rId4"/>
          <a:stretch>
            <a:fillRect/>
          </a:stretch>
        </p:blipFill>
        <p:spPr>
          <a:xfrm>
            <a:off x="4437781" y="1753876"/>
            <a:ext cx="4259363" cy="3066742"/>
          </a:xfrm>
          <a:prstGeom prst="rect">
            <a:avLst/>
          </a:prstGeom>
        </p:spPr>
      </p:pic>
    </p:spTree>
    <p:extLst>
      <p:ext uri="{BB962C8B-B14F-4D97-AF65-F5344CB8AC3E}">
        <p14:creationId xmlns:p14="http://schemas.microsoft.com/office/powerpoint/2010/main" val="2403403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aware of existing infrastructure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00" y="1134038"/>
            <a:ext cx="7992888" cy="5468113"/>
          </a:xfrm>
          <a:prstGeom prst="rect">
            <a:avLst/>
          </a:prstGeom>
        </p:spPr>
      </p:pic>
      <p:sp>
        <p:nvSpPr>
          <p:cNvPr id="7" name="Rectangle 6"/>
          <p:cNvSpPr/>
          <p:nvPr/>
        </p:nvSpPr>
        <p:spPr>
          <a:xfrm>
            <a:off x="5436096" y="6534598"/>
            <a:ext cx="3535776" cy="307777"/>
          </a:xfrm>
          <a:prstGeom prst="rect">
            <a:avLst/>
          </a:prstGeom>
        </p:spPr>
        <p:txBody>
          <a:bodyPr wrap="none">
            <a:spAutoFit/>
          </a:bodyPr>
          <a:lstStyle/>
          <a:p>
            <a:r>
              <a:rPr lang="en-GB" sz="1400" b="1" dirty="0">
                <a:hlinkClick r:id="rId4"/>
              </a:rPr>
              <a:t>http://</a:t>
            </a:r>
            <a:r>
              <a:rPr lang="en-GB" sz="1400" b="1" dirty="0" smtClean="0">
                <a:hlinkClick r:id="rId4"/>
              </a:rPr>
              <a:t>www.dcc.ac.uk/projects/opd-for-rdm</a:t>
            </a:r>
            <a:r>
              <a:rPr lang="en-GB" sz="1400" b="1" dirty="0" smtClean="0"/>
              <a:t> </a:t>
            </a:r>
            <a:endParaRPr lang="en-GB" sz="1400" b="1" dirty="0"/>
          </a:p>
        </p:txBody>
      </p:sp>
    </p:spTree>
    <p:extLst>
      <p:ext uri="{BB962C8B-B14F-4D97-AF65-F5344CB8AC3E}">
        <p14:creationId xmlns:p14="http://schemas.microsoft.com/office/powerpoint/2010/main" val="2510238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Prioritise requirements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508389"/>
            <a:ext cx="4071127" cy="4449419"/>
          </a:xfrm>
        </p:spPr>
      </p:pic>
      <p:sp>
        <p:nvSpPr>
          <p:cNvPr id="5" name="Rectangle 4"/>
          <p:cNvSpPr/>
          <p:nvPr/>
        </p:nvSpPr>
        <p:spPr>
          <a:xfrm>
            <a:off x="4582344" y="6544083"/>
            <a:ext cx="4572000" cy="307777"/>
          </a:xfrm>
          <a:prstGeom prst="rect">
            <a:avLst/>
          </a:prstGeom>
        </p:spPr>
        <p:txBody>
          <a:bodyPr>
            <a:spAutoFit/>
          </a:bodyPr>
          <a:lstStyle/>
          <a:p>
            <a:r>
              <a:rPr lang="en-GB" sz="1400" b="1" dirty="0">
                <a:hlinkClick r:id="rId4"/>
              </a:rPr>
              <a:t>http://</a:t>
            </a:r>
            <a:r>
              <a:rPr lang="en-GB" sz="1400" b="1" dirty="0" smtClean="0">
                <a:hlinkClick r:id="rId4"/>
              </a:rPr>
              <a:t>goalsandachievements.co.uk/images/prioritise.jpg</a:t>
            </a:r>
            <a:r>
              <a:rPr lang="en-GB" sz="1400" b="1" dirty="0" smtClean="0"/>
              <a:t> </a:t>
            </a:r>
            <a:endParaRPr lang="en-GB" sz="1400" b="1" dirty="0"/>
          </a:p>
        </p:txBody>
      </p:sp>
      <p:sp>
        <p:nvSpPr>
          <p:cNvPr id="6" name="Content Placeholder 2"/>
          <p:cNvSpPr txBox="1">
            <a:spLocks/>
          </p:cNvSpPr>
          <p:nvPr/>
        </p:nvSpPr>
        <p:spPr>
          <a:xfrm>
            <a:off x="4860032" y="2464739"/>
            <a:ext cx="3621088" cy="2536718"/>
          </a:xfrm>
          <a:prstGeom prst="rect">
            <a:avLst/>
          </a:prstGeom>
        </p:spPr>
        <p:txBody>
          <a:bodyPr vert="horz" lIns="91440" tIns="45720" rIns="91440" bIns="45720" rtlCol="0">
            <a:normAutofit/>
          </a:bodyPr>
          <a:lstStyle>
            <a:lvl1pPr marL="442913" indent="-442913" algn="l" defTabSz="914400" rtl="0" eaLnBrk="1" latinLnBrk="0" hangingPunct="1">
              <a:spcBef>
                <a:spcPct val="20000"/>
              </a:spcBef>
              <a:buFontTx/>
              <a:buBlip>
                <a:blip r:embed="rId5"/>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GB" dirty="0" smtClean="0"/>
              <a:t>What is urgent?</a:t>
            </a:r>
          </a:p>
          <a:p>
            <a:pPr>
              <a:lnSpc>
                <a:spcPct val="150000"/>
              </a:lnSpc>
            </a:pPr>
            <a:r>
              <a:rPr lang="en-GB" dirty="0" smtClean="0"/>
              <a:t>What can wait? </a:t>
            </a:r>
          </a:p>
        </p:txBody>
      </p:sp>
    </p:spTree>
    <p:extLst>
      <p:ext uri="{BB962C8B-B14F-4D97-AF65-F5344CB8AC3E}">
        <p14:creationId xmlns:p14="http://schemas.microsoft.com/office/powerpoint/2010/main" val="1699799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Refining requirements</a:t>
            </a:r>
            <a:endParaRPr lang="en-GB" dirty="0"/>
          </a:p>
        </p:txBody>
      </p:sp>
      <p:pic>
        <p:nvPicPr>
          <p:cNvPr id="4" name="Content Placeholder 3"/>
          <p:cNvPicPr>
            <a:picLocks noGrp="1" noChangeAspect="1"/>
          </p:cNvPicPr>
          <p:nvPr>
            <p:ph idx="1"/>
          </p:nvPr>
        </p:nvPicPr>
        <p:blipFill>
          <a:blip r:embed="rId3"/>
          <a:stretch>
            <a:fillRect/>
          </a:stretch>
        </p:blipFill>
        <p:spPr>
          <a:xfrm>
            <a:off x="4071999" y="3212976"/>
            <a:ext cx="4467676" cy="2948583"/>
          </a:xfrm>
          <a:prstGeom prst="rect">
            <a:avLst/>
          </a:prstGeom>
        </p:spPr>
      </p:pic>
      <p:sp>
        <p:nvSpPr>
          <p:cNvPr id="5" name="Content Placeholder 2"/>
          <p:cNvSpPr txBox="1">
            <a:spLocks/>
          </p:cNvSpPr>
          <p:nvPr/>
        </p:nvSpPr>
        <p:spPr>
          <a:xfrm>
            <a:off x="323528" y="1268760"/>
            <a:ext cx="7560840" cy="2536718"/>
          </a:xfrm>
          <a:prstGeom prst="rect">
            <a:avLst/>
          </a:prstGeom>
        </p:spPr>
        <p:txBody>
          <a:bodyPr vert="horz" lIns="91440" tIns="45720" rIns="91440" bIns="45720" rtlCol="0">
            <a:normAutofit/>
          </a:bodyPr>
          <a:lstStyle>
            <a:lvl1pPr marL="442913" indent="-442913"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GB" dirty="0" smtClean="0"/>
              <a:t>Requirements change! </a:t>
            </a:r>
          </a:p>
          <a:p>
            <a:pPr>
              <a:lnSpc>
                <a:spcPct val="150000"/>
              </a:lnSpc>
            </a:pPr>
            <a:r>
              <a:rPr lang="en-GB" dirty="0" smtClean="0"/>
              <a:t>Plan to re-assess and refine </a:t>
            </a:r>
          </a:p>
        </p:txBody>
      </p:sp>
      <p:sp>
        <p:nvSpPr>
          <p:cNvPr id="6" name="Rectangle 5"/>
          <p:cNvSpPr/>
          <p:nvPr/>
        </p:nvSpPr>
        <p:spPr>
          <a:xfrm>
            <a:off x="1940135" y="6381328"/>
            <a:ext cx="7189779" cy="307777"/>
          </a:xfrm>
          <a:prstGeom prst="rect">
            <a:avLst/>
          </a:prstGeom>
        </p:spPr>
        <p:txBody>
          <a:bodyPr wrap="square">
            <a:spAutoFit/>
          </a:bodyPr>
          <a:lstStyle/>
          <a:p>
            <a:r>
              <a:rPr lang="en-GB" sz="1400" b="1" dirty="0">
                <a:hlinkClick r:id="rId5"/>
              </a:rPr>
              <a:t>http://</a:t>
            </a:r>
            <a:r>
              <a:rPr lang="en-GB" sz="1400" b="1" dirty="0" smtClean="0">
                <a:hlinkClick r:id="rId5"/>
              </a:rPr>
              <a:t>cdn2.hubspot.net/hub/129398/file-699125079-jpg/images/452070249-resized-600.jpg</a:t>
            </a:r>
            <a:r>
              <a:rPr lang="en-GB" sz="1400" b="1" dirty="0" smtClean="0"/>
              <a:t> </a:t>
            </a:r>
            <a:endParaRPr lang="en-GB" sz="1400" b="1" dirty="0"/>
          </a:p>
        </p:txBody>
      </p:sp>
    </p:spTree>
    <p:extLst>
      <p:ext uri="{BB962C8B-B14F-4D97-AF65-F5344CB8AC3E}">
        <p14:creationId xmlns:p14="http://schemas.microsoft.com/office/powerpoint/2010/main" val="3257151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3429000"/>
            <a:ext cx="8229600" cy="922114"/>
          </a:xfrm>
        </p:spPr>
        <p:txBody>
          <a:bodyPr/>
          <a:lstStyle/>
          <a:p>
            <a:pPr algn="ctr"/>
            <a:r>
              <a:rPr lang="en-GB" dirty="0" smtClean="0">
                <a:solidFill>
                  <a:schemeClr val="bg1"/>
                </a:solidFill>
              </a:rPr>
              <a:t>Preserving data </a:t>
            </a:r>
            <a:endParaRPr lang="en-GB" dirty="0">
              <a:solidFill>
                <a:schemeClr val="bg1"/>
              </a:solidFill>
            </a:endParaRPr>
          </a:p>
        </p:txBody>
      </p:sp>
    </p:spTree>
    <p:extLst>
      <p:ext uri="{BB962C8B-B14F-4D97-AF65-F5344CB8AC3E}">
        <p14:creationId xmlns:p14="http://schemas.microsoft.com/office/powerpoint/2010/main" val="3939329032"/>
      </p:ext>
    </p:extLst>
  </p:cSld>
  <p:clrMapOvr>
    <a:masterClrMapping/>
  </p:clrMapOvr>
</p:sld>
</file>

<file path=ppt/theme/theme1.xml><?xml version="1.0" encoding="utf-8"?>
<a:theme xmlns:a="http://schemas.openxmlformats.org/drawingml/2006/main" name="Metadata and docum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Metadata and documentation</Template>
  <TotalTime>3236</TotalTime>
  <Words>2955</Words>
  <Application>Microsoft Office PowerPoint</Application>
  <PresentationFormat>On-screen Show (4:3)</PresentationFormat>
  <Paragraphs>211</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MS PGothic</vt:lpstr>
      <vt:lpstr>Arial</vt:lpstr>
      <vt:lpstr>Calibri</vt:lpstr>
      <vt:lpstr>Gill Sans MT</vt:lpstr>
      <vt:lpstr>Stencil</vt:lpstr>
      <vt:lpstr>Metadata and documentation</vt:lpstr>
      <vt:lpstr>Access, reuse and long term preservation - some practical tips and advice  </vt:lpstr>
      <vt:lpstr>Access, use and preservation services</vt:lpstr>
      <vt:lpstr>What is the national picture in the UK</vt:lpstr>
      <vt:lpstr>General advice over entire lifecycle</vt:lpstr>
      <vt:lpstr>Establish a long term governance group</vt:lpstr>
      <vt:lpstr>Be aware of existing infrastructure</vt:lpstr>
      <vt:lpstr>Prioritise requirements</vt:lpstr>
      <vt:lpstr>Refining requirements</vt:lpstr>
      <vt:lpstr>Preserving data </vt:lpstr>
      <vt:lpstr>Deciding what data are kept</vt:lpstr>
      <vt:lpstr>Templates can have multiple phases…</vt:lpstr>
      <vt:lpstr>What about physical data, software and models?</vt:lpstr>
      <vt:lpstr>Emerging preservation solutions</vt:lpstr>
      <vt:lpstr>Discovery, access and reuse</vt:lpstr>
      <vt:lpstr>How will you make your data discoverable?</vt:lpstr>
      <vt:lpstr>How should you describe your data? </vt:lpstr>
      <vt:lpstr>Practical issues relating to access </vt:lpstr>
      <vt:lpstr>Make dealing with sensitive data easier from the start </vt:lpstr>
      <vt:lpstr>Be clear about who can use data – apply a license</vt:lpstr>
      <vt:lpstr>Sustaining services and infrastructure</vt:lpstr>
      <vt:lpstr>Making the business case for RDM and preservation</vt:lpstr>
      <vt:lpstr>Defining metrics</vt:lpstr>
      <vt:lpstr>Gaining business intelligence through RDM services </vt:lpstr>
      <vt:lpstr>Sustainability of your business model</vt:lpstr>
      <vt:lpstr>Summing up </vt:lpstr>
      <vt:lpstr>Thanks for listening!</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RDM services – getting the balance right IDCC16 Amsterdam 21st February 2016</dc:title>
  <dc:creator>Jonathan Rans</dc:creator>
  <cp:lastModifiedBy>Joy Davidson</cp:lastModifiedBy>
  <cp:revision>138</cp:revision>
  <cp:lastPrinted>2016-02-20T20:36:45Z</cp:lastPrinted>
  <dcterms:created xsi:type="dcterms:W3CDTF">2016-02-09T09:44:39Z</dcterms:created>
  <dcterms:modified xsi:type="dcterms:W3CDTF">2016-04-12T18:56:51Z</dcterms:modified>
</cp:coreProperties>
</file>